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09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8" r:id="rId3"/>
    <p:sldId id="312" r:id="rId4"/>
    <p:sldId id="310" r:id="rId5"/>
    <p:sldId id="311" r:id="rId6"/>
    <p:sldId id="313" r:id="rId7"/>
    <p:sldId id="314" r:id="rId8"/>
    <p:sldId id="268" r:id="rId9"/>
    <p:sldId id="269" r:id="rId10"/>
    <p:sldId id="315" r:id="rId11"/>
    <p:sldId id="308" r:id="rId12"/>
    <p:sldId id="318" r:id="rId13"/>
    <p:sldId id="270" r:id="rId14"/>
    <p:sldId id="272" r:id="rId15"/>
    <p:sldId id="307" r:id="rId16"/>
    <p:sldId id="316" r:id="rId17"/>
    <p:sldId id="266" r:id="rId18"/>
    <p:sldId id="267" r:id="rId19"/>
    <p:sldId id="273" r:id="rId20"/>
    <p:sldId id="309" r:id="rId21"/>
    <p:sldId id="275" r:id="rId22"/>
    <p:sldId id="276" r:id="rId23"/>
    <p:sldId id="277" r:id="rId24"/>
    <p:sldId id="317" r:id="rId25"/>
    <p:sldId id="282" r:id="rId26"/>
    <p:sldId id="283" r:id="rId27"/>
    <p:sldId id="298" r:id="rId28"/>
    <p:sldId id="303" r:id="rId29"/>
    <p:sldId id="304" r:id="rId3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ie Philipp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2" autoAdjust="0"/>
  </p:normalViewPr>
  <p:slideViewPr>
    <p:cSldViewPr>
      <p:cViewPr varScale="1">
        <p:scale>
          <a:sx n="111" d="100"/>
          <a:sy n="111" d="100"/>
        </p:scale>
        <p:origin x="16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trfadmin.local\ctrf\dept\Admin\Angie\Budget\2024%20BUDGET\Truth&amp;TaxationChar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trfadmin.local\ctrf\dept\Admin\Angie\Budget\2024%20BUDGET\Truth&amp;TaxationChart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663942175013361E-2"/>
          <c:y val="5.2130317584462321E-2"/>
          <c:w val="0.96493039041260797"/>
          <c:h val="0.761271562959120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'Market Value &amp; Tax Capacity'!$C$2</c:f>
              <c:strCache>
                <c:ptCount val="1"/>
                <c:pt idx="0">
                  <c:v>Estimated Market Value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'Market Value &amp; Tax Capacity'!$B$19:$B$23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'Market Value &amp; Tax Capacity'!$C$19:$C$23</c:f>
              <c:numCache>
                <c:formatCode>#,##0</c:formatCode>
                <c:ptCount val="5"/>
                <c:pt idx="0">
                  <c:v>513391900</c:v>
                </c:pt>
                <c:pt idx="1">
                  <c:v>545251700</c:v>
                </c:pt>
                <c:pt idx="2">
                  <c:v>572667200</c:v>
                </c:pt>
                <c:pt idx="3">
                  <c:v>651855700</c:v>
                </c:pt>
                <c:pt idx="4">
                  <c:v>715854100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0D-4C9B-AA7C-DCCA7B2FC3F8}"/>
            </c:ext>
          </c:extLst>
        </c:ser>
        <c:ser>
          <c:idx val="1"/>
          <c:order val="1"/>
          <c:tx>
            <c:strRef>
              <c:f>'Market Value &amp; Tax Capacity'!$D$2</c:f>
              <c:strCache>
                <c:ptCount val="1"/>
                <c:pt idx="0">
                  <c:v>Taxable Market Value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8.948545861297539E-3"/>
                  <c:y val="-1.8379066319005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0D-4C9B-AA7C-DCCA7B2FC3F8}"/>
                </c:ext>
              </c:extLst>
            </c:dLbl>
            <c:dLbl>
              <c:idx val="1"/>
              <c:layout>
                <c:manualLayout>
                  <c:x val="8.94854586129753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0D-4C9B-AA7C-DCCA7B2FC3F8}"/>
                </c:ext>
              </c:extLst>
            </c:dLbl>
            <c:dLbl>
              <c:idx val="2"/>
              <c:layout>
                <c:manualLayout>
                  <c:x val="1.043997017151368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0D-4C9B-AA7C-DCCA7B2FC3F8}"/>
                </c:ext>
              </c:extLst>
            </c:dLbl>
            <c:dLbl>
              <c:idx val="3"/>
              <c:layout>
                <c:manualLayout>
                  <c:x val="1.193139448172994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0D-4C9B-AA7C-DCCA7B2FC3F8}"/>
                </c:ext>
              </c:extLst>
            </c:dLbl>
            <c:dLbl>
              <c:idx val="4"/>
              <c:layout>
                <c:manualLayout>
                  <c:x val="1.3422818791946199E-2"/>
                  <c:y val="-1.773886131299892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0D-4C9B-AA7C-DCCA7B2FC3F8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'Market Value &amp; Tax Capacity'!$B$19:$B$23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'Market Value &amp; Tax Capacity'!$D$19:$D$23</c:f>
              <c:numCache>
                <c:formatCode>#,##0</c:formatCode>
                <c:ptCount val="5"/>
                <c:pt idx="0">
                  <c:v>454632100</c:v>
                </c:pt>
                <c:pt idx="1">
                  <c:v>486055200</c:v>
                </c:pt>
                <c:pt idx="2">
                  <c:v>516048800</c:v>
                </c:pt>
                <c:pt idx="3">
                  <c:v>597014400</c:v>
                </c:pt>
                <c:pt idx="4">
                  <c:v>664893000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0D-4C9B-AA7C-DCCA7B2FC3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53785456"/>
        <c:axId val="853794312"/>
      </c:barChart>
      <c:catAx>
        <c:axId val="85378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794312"/>
        <c:crosses val="autoZero"/>
        <c:auto val="1"/>
        <c:lblAlgn val="ctr"/>
        <c:lblOffset val="100"/>
        <c:noMultiLvlLbl val="0"/>
      </c:catAx>
      <c:valAx>
        <c:axId val="8537943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85378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32918200661159"/>
          <c:y val="0.90406946542188338"/>
          <c:w val="0.77581579148244051"/>
          <c:h val="9.1920442111680434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 b="1"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2024</a:t>
            </a:r>
            <a:r>
              <a:rPr lang="en-US" sz="2400" b="1" baseline="0"/>
              <a:t> </a:t>
            </a:r>
            <a:r>
              <a:rPr lang="en-US" sz="2400" b="1"/>
              <a:t>Enterprise</a:t>
            </a:r>
            <a:r>
              <a:rPr lang="en-US" sz="2400" b="1" baseline="0"/>
              <a:t> </a:t>
            </a:r>
            <a:r>
              <a:rPr lang="en-US" sz="2400" b="1"/>
              <a:t>Revenue Budget</a:t>
            </a:r>
          </a:p>
          <a:p>
            <a:pPr>
              <a:defRPr/>
            </a:pPr>
            <a:r>
              <a:rPr lang="en-US" sz="2000"/>
              <a:t>$27,395,842</a:t>
            </a:r>
          </a:p>
        </c:rich>
      </c:tx>
      <c:layout>
        <c:manualLayout>
          <c:xMode val="edge"/>
          <c:yMode val="edge"/>
          <c:x val="0.1682772409681476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074143717109986E-2"/>
          <c:y val="0.17205492285010324"/>
          <c:w val="0.90750164493901075"/>
          <c:h val="0.82684787740004262"/>
        </c:manualLayout>
      </c:layout>
      <c:pie3DChart>
        <c:varyColors val="1"/>
        <c:ser>
          <c:idx val="0"/>
          <c:order val="0"/>
          <c:spPr>
            <a:ln>
              <a:solidFill>
                <a:schemeClr val="bg2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bg2"/>
                </a:solidFill>
              </a:ln>
              <a:effectLst/>
              <a:sp3d contourW="25400">
                <a:contourClr>
                  <a:schemeClr val="bg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4C-4EDF-A3F0-DFD34258F8F5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bg2"/>
                </a:solidFill>
              </a:ln>
              <a:effectLst/>
              <a:sp3d contourW="25400">
                <a:contourClr>
                  <a:schemeClr val="bg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4C-4EDF-A3F0-DFD34258F8F5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bg2"/>
                </a:solidFill>
              </a:ln>
              <a:effectLst/>
              <a:sp3d contourW="25400">
                <a:contourClr>
                  <a:schemeClr val="bg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4C-4EDF-A3F0-DFD34258F8F5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bg2"/>
                </a:solidFill>
              </a:ln>
              <a:effectLst/>
              <a:sp3d contourW="25400">
                <a:contourClr>
                  <a:schemeClr val="bg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74C-4EDF-A3F0-DFD34258F8F5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bg2"/>
                </a:solidFill>
              </a:ln>
              <a:effectLst/>
              <a:sp3d contourW="25400">
                <a:contourClr>
                  <a:schemeClr val="bg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74C-4EDF-A3F0-DFD34258F8F5}"/>
              </c:ext>
            </c:extLst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bg2"/>
                </a:solidFill>
              </a:ln>
              <a:effectLst/>
              <a:sp3d contourW="25400">
                <a:contourClr>
                  <a:schemeClr val="bg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74C-4EDF-A3F0-DFD34258F8F5}"/>
              </c:ext>
            </c:extLst>
          </c:dPt>
          <c:dLbls>
            <c:dLbl>
              <c:idx val="0"/>
              <c:layout>
                <c:manualLayout>
                  <c:x val="-0.12250427651767409"/>
                  <c:y val="0.1367648515421784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4C-4EDF-A3F0-DFD34258F8F5}"/>
                </c:ext>
              </c:extLst>
            </c:dLbl>
            <c:dLbl>
              <c:idx val="1"/>
              <c:layout>
                <c:manualLayout>
                  <c:x val="2.8587378070278408E-2"/>
                  <c:y val="-4.082634628416615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4C-4EDF-A3F0-DFD34258F8F5}"/>
                </c:ext>
              </c:extLst>
            </c:dLbl>
            <c:dLbl>
              <c:idx val="2"/>
              <c:layout>
                <c:manualLayout>
                  <c:x val="3.093926691999321E-2"/>
                  <c:y val="3.52352026139350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4C-4EDF-A3F0-DFD34258F8F5}"/>
                </c:ext>
              </c:extLst>
            </c:dLbl>
            <c:dLbl>
              <c:idx val="3"/>
              <c:layout>
                <c:manualLayout>
                  <c:x val="0.19616002545136405"/>
                  <c:y val="-0.29420870074451055"/>
                </c:manualLayout>
              </c:layout>
              <c:tx>
                <c:rich>
                  <a:bodyPr/>
                  <a:lstStyle/>
                  <a:p>
                    <a:fld id="{B2BA5DF7-5E4F-41F8-BD5D-9486448B7E4C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CE6B2BEE-61AA-4761-BB57-D2C288DE5B6B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74C-4EDF-A3F0-DFD34258F8F5}"/>
                </c:ext>
              </c:extLst>
            </c:dLbl>
            <c:dLbl>
              <c:idx val="4"/>
              <c:layout>
                <c:manualLayout>
                  <c:x val="-6.7220198221490973E-2"/>
                  <c:y val="0.108100353178619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4C-4EDF-A3F0-DFD34258F8F5}"/>
                </c:ext>
              </c:extLst>
            </c:dLbl>
            <c:dLbl>
              <c:idx val="5"/>
              <c:layout>
                <c:manualLayout>
                  <c:x val="8.8182969666105171E-2"/>
                  <c:y val="0.135495745776001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74C-4EDF-A3F0-DFD34258F8F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'Enterprise Funds'!$A$3:$A$8</c:f>
              <c:strCache>
                <c:ptCount val="6"/>
                <c:pt idx="0">
                  <c:v>Liquor Sales</c:v>
                </c:pt>
                <c:pt idx="1">
                  <c:v>Rent &amp; Misc. Revenue</c:v>
                </c:pt>
                <c:pt idx="2">
                  <c:v>Wastewater Revenue</c:v>
                </c:pt>
                <c:pt idx="3">
                  <c:v>Electric Sales</c:v>
                </c:pt>
                <c:pt idx="4">
                  <c:v>Storm Water Revenue</c:v>
                </c:pt>
                <c:pt idx="5">
                  <c:v>Water Sales</c:v>
                </c:pt>
              </c:strCache>
            </c:strRef>
          </c:cat>
          <c:val>
            <c:numRef>
              <c:f>'Enterprise Funds'!$B$3:$B$8</c:f>
              <c:numCache>
                <c:formatCode>"$"#,##0_);[Red]\("$"#,##0\)</c:formatCode>
                <c:ptCount val="6"/>
                <c:pt idx="0">
                  <c:v>5062000</c:v>
                </c:pt>
                <c:pt idx="1">
                  <c:v>555942</c:v>
                </c:pt>
                <c:pt idx="2">
                  <c:v>1206900</c:v>
                </c:pt>
                <c:pt idx="3">
                  <c:v>17100000</c:v>
                </c:pt>
                <c:pt idx="4">
                  <c:v>370000</c:v>
                </c:pt>
                <c:pt idx="5">
                  <c:v>3101000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4C-4EDF-A3F0-DFD34258F8F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2024 Enterprise</a:t>
            </a:r>
            <a:r>
              <a:rPr lang="en-US" sz="2400" b="1" baseline="0"/>
              <a:t> </a:t>
            </a:r>
            <a:r>
              <a:rPr lang="en-US" sz="2400" b="1"/>
              <a:t>Expense Budget</a:t>
            </a:r>
          </a:p>
          <a:p>
            <a:pPr>
              <a:defRPr/>
            </a:pPr>
            <a:r>
              <a:rPr lang="en-US" sz="2000"/>
              <a:t>$27,607,976</a:t>
            </a:r>
          </a:p>
          <a:p>
            <a:pPr>
              <a:defRPr/>
            </a:pPr>
            <a:endParaRPr lang="en-US" sz="2000"/>
          </a:p>
        </c:rich>
      </c:tx>
      <c:layout>
        <c:manualLayout>
          <c:xMode val="edge"/>
          <c:yMode val="edge"/>
          <c:x val="0.200229713625629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490419947506554E-2"/>
          <c:y val="0.15093878910255482"/>
          <c:w val="0.90750164493901075"/>
          <c:h val="0.82684787740004262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2024 Enterprise</a:t>
            </a:r>
            <a:r>
              <a:rPr lang="en-US" sz="2400" b="1" baseline="0"/>
              <a:t> </a:t>
            </a:r>
            <a:r>
              <a:rPr lang="en-US" sz="2400" b="1"/>
              <a:t>Expense Budget</a:t>
            </a:r>
          </a:p>
          <a:p>
            <a:pPr>
              <a:defRPr/>
            </a:pPr>
            <a:r>
              <a:rPr lang="en-US" sz="2000"/>
              <a:t>$27,607,976</a:t>
            </a:r>
          </a:p>
          <a:p>
            <a:pPr>
              <a:defRPr/>
            </a:pPr>
            <a:endParaRPr lang="en-US" sz="2000"/>
          </a:p>
        </c:rich>
      </c:tx>
      <c:layout>
        <c:manualLayout>
          <c:xMode val="edge"/>
          <c:yMode val="edge"/>
          <c:x val="0.200229713625629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490419947506554E-2"/>
          <c:y val="0.15093878910255482"/>
          <c:w val="0.90750164493901075"/>
          <c:h val="0.82684787740004262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2024 Enterprise</a:t>
            </a:r>
            <a:r>
              <a:rPr lang="en-US" sz="2400" b="1" baseline="0"/>
              <a:t> </a:t>
            </a:r>
            <a:r>
              <a:rPr lang="en-US" sz="2400" b="1"/>
              <a:t>Expense Budget</a:t>
            </a:r>
          </a:p>
          <a:p>
            <a:pPr>
              <a:defRPr/>
            </a:pPr>
            <a:r>
              <a:rPr lang="en-US" sz="2000"/>
              <a:t>$27,607,976</a:t>
            </a:r>
          </a:p>
          <a:p>
            <a:pPr>
              <a:defRPr/>
            </a:pPr>
            <a:endParaRPr lang="en-US" sz="2000"/>
          </a:p>
        </c:rich>
      </c:tx>
      <c:layout>
        <c:manualLayout>
          <c:xMode val="edge"/>
          <c:yMode val="edge"/>
          <c:x val="0.200229713625629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490419947506554E-2"/>
          <c:y val="0.15093878910255482"/>
          <c:w val="0.90750164493901075"/>
          <c:h val="0.8268478774000426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4472C4">
                  <a:lumMod val="5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99A-4BC9-898A-A767FD485389}"/>
              </c:ext>
            </c:extLst>
          </c:dPt>
          <c:dPt>
            <c:idx val="1"/>
            <c:bubble3D val="0"/>
            <c:spPr>
              <a:solidFill>
                <a:srgbClr val="4472C4">
                  <a:lumMod val="20000"/>
                  <a:lumOff val="8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99A-4BC9-898A-A767FD485389}"/>
              </c:ext>
            </c:extLst>
          </c:dPt>
          <c:dPt>
            <c:idx val="2"/>
            <c:bubble3D val="0"/>
            <c:spPr>
              <a:solidFill>
                <a:srgbClr val="4472C4">
                  <a:lumMod val="60000"/>
                  <a:lumOff val="4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99A-4BC9-898A-A767FD485389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75000"/>
                </a:sys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99A-4BC9-898A-A767FD485389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99A-4BC9-898A-A767FD485389}"/>
              </c:ext>
            </c:extLst>
          </c:dPt>
          <c:dLbls>
            <c:dLbl>
              <c:idx val="0"/>
              <c:layout>
                <c:manualLayout>
                  <c:x val="-0.23613434810899328"/>
                  <c:y val="-0.15786364583231891"/>
                </c:manualLayout>
              </c:layout>
              <c:tx>
                <c:rich>
                  <a:bodyPr/>
                  <a:lstStyle/>
                  <a:p>
                    <a:fld id="{802B277F-42D3-4D06-BE95-4BD7C40471DB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08DAEF70-E0CE-4484-83FA-0FEAC3ED575E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99A-4BC9-898A-A767FD485389}"/>
                </c:ext>
              </c:extLst>
            </c:dLbl>
            <c:dLbl>
              <c:idx val="1"/>
              <c:layout>
                <c:manualLayout>
                  <c:x val="-2.7914041994750657E-2"/>
                  <c:y val="-2.00881176973866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9A-4BC9-898A-A767FD485389}"/>
                </c:ext>
              </c:extLst>
            </c:dLbl>
            <c:dLbl>
              <c:idx val="3"/>
              <c:layout>
                <c:manualLayout>
                  <c:x val="-2.3628740157480316E-2"/>
                  <c:y val="4.824644642072032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9A-4BC9-898A-A767FD485389}"/>
                </c:ext>
              </c:extLst>
            </c:dLbl>
            <c:dLbl>
              <c:idx val="4"/>
              <c:layout>
                <c:manualLayout>
                  <c:x val="8.8740376812229946E-2"/>
                  <c:y val="0.1534729626790744"/>
                </c:manualLayout>
              </c:layout>
              <c:tx>
                <c:rich>
                  <a:bodyPr/>
                  <a:lstStyle/>
                  <a:p>
                    <a:fld id="{DC33FF2A-57EC-40BA-B717-8DE8202E7B48}" type="CATEGORYNAME">
                      <a:rPr lang="en-US" baseline="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A050A2F8-7743-4E77-9FEF-0D2C866FF138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99A-4BC9-898A-A767FD48538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'Enterprise Funds'!$A$12:$A$16</c:f>
              <c:strCache>
                <c:ptCount val="5"/>
                <c:pt idx="0">
                  <c:v>Cost of Sales</c:v>
                </c:pt>
                <c:pt idx="1">
                  <c:v>Transfers to General Fund</c:v>
                </c:pt>
                <c:pt idx="2">
                  <c:v>General Operating</c:v>
                </c:pt>
                <c:pt idx="3">
                  <c:v>Debt Service/Capital Outlay</c:v>
                </c:pt>
                <c:pt idx="4">
                  <c:v>Payroll</c:v>
                </c:pt>
              </c:strCache>
            </c:strRef>
          </c:cat>
          <c:val>
            <c:numRef>
              <c:f>'Enterprise Funds'!$B$12:$B$16</c:f>
              <c:numCache>
                <c:formatCode>"$"#,##0_);[Red]\("$"#,##0\)</c:formatCode>
                <c:ptCount val="5"/>
                <c:pt idx="0">
                  <c:v>15853000</c:v>
                </c:pt>
                <c:pt idx="1">
                  <c:v>1596279</c:v>
                </c:pt>
                <c:pt idx="2">
                  <c:v>2962915</c:v>
                </c:pt>
                <c:pt idx="3">
                  <c:v>3197060</c:v>
                </c:pt>
                <c:pt idx="4">
                  <c:v>3998722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9A-4BC9-898A-A767FD48538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681093554580847E-2"/>
          <c:y val="5.2130317584462321E-2"/>
          <c:w val="0.96791323903304038"/>
          <c:h val="0.74122144081125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'Market Value &amp; Tax Capacity'!$E$2</c:f>
              <c:strCache>
                <c:ptCount val="1"/>
                <c:pt idx="0">
                  <c:v>Tax Capacity</c:v>
                </c:pt>
              </c:strCache>
            </c:strRef>
          </c:tx>
          <c:spPr>
            <a:solidFill>
              <a:srgbClr val="4472C4">
                <a:lumMod val="60000"/>
                <a:lumOff val="40000"/>
                <a:alpha val="85000"/>
              </a:srgbClr>
            </a:solidFill>
            <a:ln w="9525" cap="flat" cmpd="sng" algn="ctr">
              <a:solidFill>
                <a:srgbClr val="4472C4">
                  <a:lumMod val="75000"/>
                  <a:alpha val="50000"/>
                </a:srgbClr>
              </a:solidFill>
              <a:round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'Market Value &amp; Tax Capacity'!$B$19:$B$23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'Market Value &amp; Tax Capacity'!$E$19:$E$23</c:f>
              <c:numCache>
                <c:formatCode>#,##0</c:formatCode>
                <c:ptCount val="5"/>
                <c:pt idx="0">
                  <c:v>5527083</c:v>
                </c:pt>
                <c:pt idx="1">
                  <c:v>5996336</c:v>
                </c:pt>
                <c:pt idx="2">
                  <c:v>6303789</c:v>
                </c:pt>
                <c:pt idx="3">
                  <c:v>7264852</c:v>
                </c:pt>
                <c:pt idx="4">
                  <c:v>8121520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2C-4B34-9B1B-CEBC797FA4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53785456"/>
        <c:axId val="853794312"/>
      </c:barChart>
      <c:catAx>
        <c:axId val="85378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794312"/>
        <c:crosses val="autoZero"/>
        <c:auto val="1"/>
        <c:lblAlgn val="ctr"/>
        <c:lblOffset val="100"/>
        <c:noMultiLvlLbl val="0"/>
      </c:catAx>
      <c:valAx>
        <c:axId val="8537943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85378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261404404986285"/>
          <c:y val="0.88020004654154338"/>
          <c:w val="0.18070179147069704"/>
          <c:h val="0.1015925480484600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 b="1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12697070584298E-2"/>
          <c:y val="7.4570709755355583E-2"/>
          <c:w val="0.89781629645287642"/>
          <c:h val="0.80939185611400843"/>
        </c:manualLayout>
      </c:layout>
      <c:lineChart>
        <c:grouping val="stacked"/>
        <c:varyColors val="0"/>
        <c:ser>
          <c:idx val="0"/>
          <c:order val="0"/>
          <c:tx>
            <c:v>Property Tax Levy</c:v>
          </c:tx>
          <c:spPr>
            <a:ln w="31750" cap="sq">
              <a:solidFill>
                <a:srgbClr val="4472C4">
                  <a:lumMod val="40000"/>
                  <a:lumOff val="60000"/>
                  <a:alpha val="48000"/>
                </a:srgbClr>
              </a:solidFill>
              <a:bevel/>
            </a:ln>
            <a:effectLst/>
          </c:spPr>
          <c:marker>
            <c:symbol val="square"/>
            <c:size val="9"/>
            <c:spPr>
              <a:solidFill>
                <a:srgbClr val="4472C4">
                  <a:lumMod val="40000"/>
                  <a:lumOff val="60000"/>
                  <a:alpha val="85000"/>
                </a:srgbClr>
              </a:solidFill>
              <a:ln>
                <a:solidFill>
                  <a:srgbClr val="4472C4">
                    <a:lumMod val="40000"/>
                    <a:lumOff val="60000"/>
                    <a:alpha val="48000"/>
                  </a:srgbClr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18.38%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DD4-4701-991D-8FA824B4DE3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8.00%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DD4-4701-991D-8FA824B4DE3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5.86%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DD4-4701-991D-8FA824B4DE3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14.00%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DD4-4701-991D-8FA824B4DE3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8.50%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DD4-4701-991D-8FA824B4DE31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'Market Value &amp; Tax Capacity'!$B$19:$B$23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'Tax Levy History'!$G$23:$G$27</c:f>
              <c:numCache>
                <c:formatCode>_(* #,##0_);_(* \(#,##0\);_(* "-"??_);_(@_)</c:formatCode>
                <c:ptCount val="5"/>
                <c:pt idx="0">
                  <c:v>2588749</c:v>
                </c:pt>
                <c:pt idx="1">
                  <c:v>2795848</c:v>
                </c:pt>
                <c:pt idx="2">
                  <c:v>2959824</c:v>
                </c:pt>
                <c:pt idx="3">
                  <c:v>3374156</c:v>
                </c:pt>
                <c:pt idx="4">
                  <c:v>3660960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DD4-4701-991D-8FA824B4DE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53785456"/>
        <c:axId val="853794312"/>
      </c:lineChart>
      <c:catAx>
        <c:axId val="85378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794312"/>
        <c:crosses val="autoZero"/>
        <c:auto val="1"/>
        <c:lblAlgn val="ctr"/>
        <c:lblOffset val="100"/>
        <c:noMultiLvlLbl val="0"/>
      </c:catAx>
      <c:valAx>
        <c:axId val="85379431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/>
                  <a:t>Thousands</a:t>
                </a:r>
              </a:p>
            </c:rich>
          </c:tx>
          <c:layout>
            <c:manualLayout>
              <c:xMode val="edge"/>
              <c:yMode val="edge"/>
              <c:x val="8.7459705120752525E-3"/>
              <c:y val="0.342650904992633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785456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 b="1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217319311596098E-2"/>
          <c:y val="5.2130317584462321E-2"/>
          <c:w val="0.90825626662439007"/>
          <c:h val="0.809391856114008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LGA!$C$2</c:f>
              <c:strCache>
                <c:ptCount val="1"/>
                <c:pt idx="0">
                  <c:v>Local Government Aid</c:v>
                </c:pt>
              </c:strCache>
            </c:strRef>
          </c:tx>
          <c:spPr>
            <a:solidFill>
              <a:srgbClr val="4472C4">
                <a:lumMod val="40000"/>
                <a:lumOff val="60000"/>
                <a:alpha val="85000"/>
              </a:srgbClr>
            </a:solidFill>
            <a:ln w="9525" cap="flat" cmpd="sng" algn="ctr">
              <a:solidFill>
                <a:srgbClr val="4472C4">
                  <a:lumMod val="40000"/>
                  <a:lumOff val="60000"/>
                  <a:alpha val="50000"/>
                </a:srgb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F2DE1C0-23FA-42E8-BBD6-AEFF7DA328E0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{BF2DE1C0-23FA-42E8-BBD6-AEFF7DA328E0}</c15:txfldGUID>
                      <c15:f>LGA!$C$8</c15:f>
                      <c15:dlblFieldTableCache>
                        <c:ptCount val="1"/>
                        <c:pt idx="0">
                          <c:v>$3,168,971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38C2-4C6D-9E07-E8CACC38D2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51F1F2F-E070-457D-9CF0-5F0D761E3599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{251F1F2F-E070-457D-9CF0-5F0D761E3599}</c15:txfldGUID>
                      <c15:f>LGA!$C$9</c15:f>
                      <c15:dlblFieldTableCache>
                        <c:ptCount val="1"/>
                        <c:pt idx="0">
                          <c:v>$3,240,782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38C2-4C6D-9E07-E8CACC38D2BA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$3,273,563</a:t>
                    </a:r>
                  </a:p>
                </c:rich>
              </c:tx>
              <c:numFmt formatCode="&quot;$&quot;#,###,###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8C2-4C6D-9E07-E8CACC38D2BA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AEED30-84F4-4FA6-82D7-9FD06F6924CA}" type="VALUE">
                      <a:rPr lang="en-US"/>
                      <a:pPr>
                        <a:defRPr sz="1200"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r>
                      <a:rPr lang="en-US"/>
                      <a:t>,397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8C2-4C6D-9E07-E8CACC38D2B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71C5E1E-C126-4DB6-A7EF-7AD6E5A81923}" type="CELLREF">
                      <a:rPr lang="en-US" baseline="0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{971C5E1E-C126-4DB6-A7EF-7AD6E5A81923}</c15:txfldGUID>
                      <c15:f>LGA!$C$12</c15:f>
                      <c15:dlblFieldTableCache>
                        <c:ptCount val="1"/>
                        <c:pt idx="0">
                          <c:v>$3,714,891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38C2-4C6D-9E07-E8CACC38D2BA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LGA!$B$8:$B$12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LGA!$C$8:$C$12</c:f>
              <c:numCache>
                <c:formatCode>"$"#,##0</c:formatCode>
                <c:ptCount val="5"/>
                <c:pt idx="0">
                  <c:v>3168971</c:v>
                </c:pt>
                <c:pt idx="1">
                  <c:v>3240782</c:v>
                </c:pt>
                <c:pt idx="2">
                  <c:v>3273563</c:v>
                </c:pt>
                <c:pt idx="3">
                  <c:v>3339397</c:v>
                </c:pt>
                <c:pt idx="4">
                  <c:v>3714891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C2-4C6D-9E07-E8CACC38D2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53785456"/>
        <c:axId val="853794312"/>
      </c:barChart>
      <c:catAx>
        <c:axId val="85378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794312"/>
        <c:crosses val="autoZero"/>
        <c:auto val="1"/>
        <c:lblAlgn val="ctr"/>
        <c:lblOffset val="100"/>
        <c:noMultiLvlLbl val="0"/>
      </c:catAx>
      <c:valAx>
        <c:axId val="853794312"/>
        <c:scaling>
          <c:orientation val="minMax"/>
          <c:max val="4000000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/>
                  <a:t>Thousands</a:t>
                </a:r>
              </a:p>
            </c:rich>
          </c:tx>
          <c:layout>
            <c:manualLayout>
              <c:xMode val="edge"/>
              <c:yMode val="edge"/>
              <c:x val="7.2545462018589954E-3"/>
              <c:y val="0.338640879578334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785456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 b="1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/>
              <a:t>2024 Tax Bill</a:t>
            </a:r>
            <a:r>
              <a:rPr lang="en-US" sz="2800" b="1" baseline="0"/>
              <a:t> Breakdown - </a:t>
            </a:r>
            <a:r>
              <a:rPr lang="en-US" sz="1800" b="1" baseline="0"/>
              <a:t>$200,000 Home</a:t>
            </a:r>
            <a:endParaRPr lang="en-US" sz="2800" b="1"/>
          </a:p>
        </c:rich>
      </c:tx>
      <c:layout>
        <c:manualLayout>
          <c:xMode val="edge"/>
          <c:yMode val="edge"/>
          <c:x val="0.14242313201154566"/>
          <c:y val="1.8099543212184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3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300295911764487E-2"/>
          <c:y val="0.16744394450693664"/>
          <c:w val="0.90380817356279219"/>
          <c:h val="0.82479021372328454"/>
        </c:manualLayout>
      </c:layout>
      <c:pie3DChart>
        <c:varyColors val="1"/>
        <c:ser>
          <c:idx val="0"/>
          <c:order val="0"/>
          <c:spPr>
            <a:solidFill>
              <a:srgbClr val="0099CC"/>
            </a:solidFill>
          </c:spPr>
          <c:explosion val="7"/>
          <c:dPt>
            <c:idx val="0"/>
            <c:bubble3D val="0"/>
            <c:spPr>
              <a:solidFill>
                <a:sysClr val="windowText" lastClr="000000">
                  <a:lumMod val="65000"/>
                  <a:lumOff val="35000"/>
                </a:sys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E9C-438E-8B81-7420F6920970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65000"/>
                </a:sys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E9C-438E-8B81-7420F6920970}"/>
              </c:ext>
            </c:extLst>
          </c:dPt>
          <c:dPt>
            <c:idx val="2"/>
            <c:bubble3D val="0"/>
            <c:spPr>
              <a:solidFill>
                <a:srgbClr val="4472C4">
                  <a:lumMod val="75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E9C-438E-8B81-7420F6920970}"/>
              </c:ext>
            </c:extLst>
          </c:dPt>
          <c:dPt>
            <c:idx val="3"/>
            <c:bubble3D val="0"/>
            <c:spPr>
              <a:solidFill>
                <a:srgbClr val="4472C4">
                  <a:lumMod val="20000"/>
                  <a:lumOff val="8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E9C-438E-8B81-7420F6920970}"/>
              </c:ext>
            </c:extLst>
          </c:dPt>
          <c:dPt>
            <c:idx val="4"/>
            <c:bubble3D val="0"/>
            <c:spPr>
              <a:solidFill>
                <a:srgbClr val="4472C4">
                  <a:lumMod val="60000"/>
                  <a:lumOff val="4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E9C-438E-8B81-7420F6920970}"/>
              </c:ext>
            </c:extLst>
          </c:dPt>
          <c:dPt>
            <c:idx val="5"/>
            <c:bubble3D val="0"/>
            <c:spPr>
              <a:solidFill>
                <a:srgbClr val="4472C4">
                  <a:lumMod val="5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E9C-438E-8B81-7420F6920970}"/>
              </c:ext>
            </c:extLst>
          </c:dPt>
          <c:dLbls>
            <c:dLbl>
              <c:idx val="0"/>
              <c:layout>
                <c:manualLayout>
                  <c:x val="-8.1255771006463598E-2"/>
                  <c:y val="-2.418109816674377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42843951985226"/>
                      <c:h val="9.41068616422947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9C-438E-8B81-7420F6920970}"/>
                </c:ext>
              </c:extLst>
            </c:dLbl>
            <c:dLbl>
              <c:idx val="1"/>
              <c:layout>
                <c:manualLayout>
                  <c:x val="3.8469692673457234E-2"/>
                  <c:y val="-6.9524098401661078E-4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9C-438E-8B81-7420F6920970}"/>
                </c:ext>
              </c:extLst>
            </c:dLbl>
            <c:dLbl>
              <c:idx val="2"/>
              <c:layout>
                <c:manualLayout>
                  <c:x val="7.7400047985691542E-2"/>
                  <c:y val="0.1666237534889719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280709024945289"/>
                      <c:h val="9.74358742922591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E9C-438E-8B81-7420F6920970}"/>
                </c:ext>
              </c:extLst>
            </c:dLbl>
            <c:dLbl>
              <c:idx val="3"/>
              <c:layout>
                <c:manualLayout>
                  <c:x val="-0.19104107138962201"/>
                  <c:y val="-0.117788526434195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9C-438E-8B81-7420F6920970}"/>
                </c:ext>
              </c:extLst>
            </c:dLbl>
            <c:dLbl>
              <c:idx val="4"/>
              <c:layout>
                <c:manualLayout>
                  <c:x val="0.1769547989326819"/>
                  <c:y val="-0.2708903051293203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9C-438E-8B81-7420F6920970}"/>
                </c:ext>
              </c:extLst>
            </c:dLbl>
            <c:dLbl>
              <c:idx val="5"/>
              <c:layout>
                <c:manualLayout>
                  <c:x val="0.1006742716717197"/>
                  <c:y val="0.15409701565082137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9C-438E-8B81-7420F692097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'Bill Breakdown'!$B$3:$B$9</c:f>
              <c:strCache>
                <c:ptCount val="6"/>
                <c:pt idx="0">
                  <c:v>Red Lake Watershed</c:v>
                </c:pt>
                <c:pt idx="1">
                  <c:v>Airport Authority</c:v>
                </c:pt>
                <c:pt idx="2">
                  <c:v>Others</c:v>
                </c:pt>
                <c:pt idx="3">
                  <c:v>City of Thief River Falls</c:v>
                </c:pt>
                <c:pt idx="4">
                  <c:v>Pennington County</c:v>
                </c:pt>
                <c:pt idx="5">
                  <c:v>School District #564</c:v>
                </c:pt>
              </c:strCache>
            </c:strRef>
          </c:cat>
          <c:val>
            <c:numRef>
              <c:f>'Bill Breakdown'!$D$3:$D$9</c:f>
              <c:numCache>
                <c:formatCode>0.00%</c:formatCode>
                <c:ptCount val="6"/>
                <c:pt idx="0">
                  <c:v>2.3130252100840333E-2</c:v>
                </c:pt>
                <c:pt idx="1">
                  <c:v>3.6568627450980384E-2</c:v>
                </c:pt>
                <c:pt idx="2">
                  <c:v>3.6029411764705874E-3</c:v>
                </c:pt>
                <c:pt idx="3">
                  <c:v>0.32149859943977588</c:v>
                </c:pt>
                <c:pt idx="4">
                  <c:v>0.36017156862745098</c:v>
                </c:pt>
                <c:pt idx="5">
                  <c:v>0.25502801120448176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9C-438E-8B81-7420F692097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2024 Revenue Budget</a:t>
            </a:r>
          </a:p>
          <a:p>
            <a:pPr>
              <a:defRPr/>
            </a:pPr>
            <a:r>
              <a:rPr lang="en-US" sz="2000"/>
              <a:t>$12,222,215</a:t>
            </a:r>
          </a:p>
        </c:rich>
      </c:tx>
      <c:layout>
        <c:manualLayout>
          <c:xMode val="edge"/>
          <c:yMode val="edge"/>
          <c:x val="0.28112448753823133"/>
          <c:y val="1.47700168657625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421379145788595E-2"/>
          <c:y val="0.16530128763996277"/>
          <c:w val="0.90750164493901075"/>
          <c:h val="0.82684787740004262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2024 Revenue Budget</a:t>
            </a:r>
          </a:p>
          <a:p>
            <a:pPr>
              <a:defRPr/>
            </a:pPr>
            <a:r>
              <a:rPr lang="en-US" sz="2000"/>
              <a:t>$12,222,215</a:t>
            </a:r>
          </a:p>
        </c:rich>
      </c:tx>
      <c:layout>
        <c:manualLayout>
          <c:xMode val="edge"/>
          <c:yMode val="edge"/>
          <c:x val="0.28112448753823133"/>
          <c:y val="1.47700168657625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421379145788595E-2"/>
          <c:y val="0.16530128763996277"/>
          <c:w val="0.90750164493901075"/>
          <c:h val="0.82684787740004262"/>
        </c:manualLayout>
      </c:layout>
      <c:pie3DChart>
        <c:varyColors val="1"/>
        <c:ser>
          <c:idx val="0"/>
          <c:order val="0"/>
          <c:spPr>
            <a:solidFill>
              <a:srgbClr val="0099CC"/>
            </a:solidFill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70F-4BC2-897F-B26E4EAFBD53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70F-4BC2-897F-B26E4EAFBD53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70F-4BC2-897F-B26E4EAFBD53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70F-4BC2-897F-B26E4EAFBD53}"/>
              </c:ext>
            </c:extLst>
          </c:dPt>
          <c:dPt>
            <c:idx val="4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70F-4BC2-897F-B26E4EAFBD53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70F-4BC2-897F-B26E4EAFBD5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70F-4BC2-897F-B26E4EAFBD53}"/>
              </c:ext>
            </c:extLst>
          </c:dPt>
          <c:dLbls>
            <c:dLbl>
              <c:idx val="0"/>
              <c:layout>
                <c:manualLayout>
                  <c:x val="-0.22679356196177963"/>
                  <c:y val="0.137978415149298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FEC869-892D-4A3D-AB19-37A619B17C2E}" type="CATEGORYNAM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, </a:t>
                    </a:r>
                    <a:fld id="{ED4A7F7C-41CC-41F4-B99B-5AB26EDF9A76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54084871622449"/>
                      <c:h val="0.172394838477889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70F-4BC2-897F-B26E4EAFBD53}"/>
                </c:ext>
              </c:extLst>
            </c:dLbl>
            <c:dLbl>
              <c:idx val="1"/>
              <c:layout>
                <c:manualLayout>
                  <c:x val="-1.1019283746556474E-2"/>
                  <c:y val="8.76862968174604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16368408494393"/>
                      <c:h val="0.14323982315898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70F-4BC2-897F-B26E4EAFBD53}"/>
                </c:ext>
              </c:extLst>
            </c:dLbl>
            <c:dLbl>
              <c:idx val="2"/>
              <c:layout>
                <c:manualLayout>
                  <c:x val="-0.14141139382370593"/>
                  <c:y val="-0.20674979791024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26806359948808"/>
                      <c:h val="0.119011406844106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70F-4BC2-897F-B26E4EAFBD53}"/>
                </c:ext>
              </c:extLst>
            </c:dLbl>
            <c:dLbl>
              <c:idx val="3"/>
              <c:layout>
                <c:manualLayout>
                  <c:x val="0.1490013954867212"/>
                  <c:y val="-0.207004257134194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26263349312741"/>
                      <c:h val="0.107206770256379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70F-4BC2-897F-B26E4EAFBD53}"/>
                </c:ext>
              </c:extLst>
            </c:dLbl>
            <c:dLbl>
              <c:idx val="4"/>
              <c:layout>
                <c:manualLayout>
                  <c:x val="0.20735399810560867"/>
                  <c:y val="-9.18224178222609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70F-4BC2-897F-B26E4EAFBD53}"/>
                </c:ext>
              </c:extLst>
            </c:dLbl>
            <c:dLbl>
              <c:idx val="5"/>
              <c:layout>
                <c:manualLayout>
                  <c:x val="-1.5545866684019869E-2"/>
                  <c:y val="-2.24561140884005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15139223299566"/>
                      <c:h val="0.10458981241861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70F-4BC2-897F-B26E4EAFBD53}"/>
                </c:ext>
              </c:extLst>
            </c:dLbl>
            <c:dLbl>
              <c:idx val="6"/>
              <c:layout>
                <c:manualLayout>
                  <c:x val="0.15641988966255249"/>
                  <c:y val="0.173090027244693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A3E0AF2-3B09-49AE-902F-B2E7EAC0574E}" type="CATEGORYNAME">
                      <a:rPr lang="en-US" sz="1200" baseline="0">
                        <a:solidFill>
                          <a:sysClr val="windowText" lastClr="000000"/>
                        </a:solidFill>
                      </a:rPr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>
                        <a:solidFill>
                          <a:sysClr val="windowText" lastClr="000000"/>
                        </a:solidFill>
                      </a:rPr>
                      <a:t>, </a:t>
                    </a:r>
                  </a:p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fld id="{F5DCDC15-6499-468F-956F-FDEC4291615A}" type="VALUE">
                      <a:rPr lang="en-US" sz="1200" baseline="0">
                        <a:solidFill>
                          <a:sysClr val="windowText" lastClr="000000"/>
                        </a:solidFill>
                      </a:rPr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24160719579475"/>
                      <c:h val="0.140039320180034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70F-4BC2-897F-B26E4EAFBD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'Budget Revenue'!$B$3:$B$9</c:f>
              <c:strCache>
                <c:ptCount val="7"/>
                <c:pt idx="0">
                  <c:v>Local Government Aid</c:v>
                </c:pt>
                <c:pt idx="1">
                  <c:v>Other Taxes/Permits</c:v>
                </c:pt>
                <c:pt idx="2">
                  <c:v>Charges for Services/Misc.</c:v>
                </c:pt>
                <c:pt idx="3">
                  <c:v>Debt Service</c:v>
                </c:pt>
                <c:pt idx="4">
                  <c:v>Local Property Taxes</c:v>
                </c:pt>
                <c:pt idx="5">
                  <c:v>Other State/Federal Aid</c:v>
                </c:pt>
                <c:pt idx="6">
                  <c:v>Transfers-Enterprise Funds</c:v>
                </c:pt>
              </c:strCache>
            </c:strRef>
          </c:cat>
          <c:val>
            <c:numRef>
              <c:f>'Budget Revenue'!$D$3:$D$9</c:f>
              <c:numCache>
                <c:formatCode>0.0%</c:formatCode>
                <c:ptCount val="7"/>
                <c:pt idx="0">
                  <c:v>0.30394580687706768</c:v>
                </c:pt>
                <c:pt idx="1">
                  <c:v>4.3379616542500686E-2</c:v>
                </c:pt>
                <c:pt idx="2">
                  <c:v>0.15531554632282282</c:v>
                </c:pt>
                <c:pt idx="3">
                  <c:v>0.1266701657596434</c:v>
                </c:pt>
                <c:pt idx="4">
                  <c:v>0.20385502955069928</c:v>
                </c:pt>
                <c:pt idx="5">
                  <c:v>3.6433657892616024E-2</c:v>
                </c:pt>
                <c:pt idx="6">
                  <c:v>0.13040017705465007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70F-4BC2-897F-B26E4EAFBD5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2024 Expense</a:t>
            </a:r>
            <a:r>
              <a:rPr lang="en-US" sz="2400" b="1" baseline="0"/>
              <a:t> </a:t>
            </a:r>
            <a:r>
              <a:rPr lang="en-US" sz="2400" b="1"/>
              <a:t>Budget</a:t>
            </a:r>
          </a:p>
          <a:p>
            <a:pPr>
              <a:defRPr/>
            </a:pPr>
            <a:r>
              <a:rPr lang="en-US" sz="2000"/>
              <a:t>$12,184,962</a:t>
            </a:r>
          </a:p>
        </c:rich>
      </c:tx>
      <c:layout>
        <c:manualLayout>
          <c:xMode val="edge"/>
          <c:yMode val="edge"/>
          <c:x val="0.32413434761332799"/>
          <c:y val="1.0914906664704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11762089060902"/>
          <c:y val="0.25187935306969311"/>
          <c:w val="0.69070772163709715"/>
          <c:h val="0.6283091149919108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4472C4">
                  <a:lumMod val="75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0EF-47B0-851B-B5A01700BF8E}"/>
              </c:ext>
            </c:extLst>
          </c:dPt>
          <c:dPt>
            <c:idx val="1"/>
            <c:bubble3D val="0"/>
            <c:spPr>
              <a:solidFill>
                <a:srgbClr val="E7E6E6">
                  <a:lumMod val="9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0EF-47B0-851B-B5A01700BF8E}"/>
              </c:ext>
            </c:extLst>
          </c:dPt>
          <c:dPt>
            <c:idx val="2"/>
            <c:bubble3D val="0"/>
            <c:spPr>
              <a:solidFill>
                <a:srgbClr val="4472C4">
                  <a:lumMod val="60000"/>
                  <a:lumOff val="4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0EF-47B0-851B-B5A01700BF8E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0EF-47B0-851B-B5A01700BF8E}"/>
              </c:ext>
            </c:extLst>
          </c:dPt>
          <c:dPt>
            <c:idx val="4"/>
            <c:bubble3D val="0"/>
            <c:spPr>
              <a:solidFill>
                <a:sysClr val="window" lastClr="FFFFFF">
                  <a:lumMod val="95000"/>
                </a:sys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0EF-47B0-851B-B5A01700BF8E}"/>
              </c:ext>
            </c:extLst>
          </c:dPt>
          <c:dPt>
            <c:idx val="5"/>
            <c:bubble3D val="0"/>
            <c:spPr>
              <a:solidFill>
                <a:srgbClr val="4472C4">
                  <a:lumMod val="5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0EF-47B0-851B-B5A01700BF8E}"/>
              </c:ext>
            </c:extLst>
          </c:dPt>
          <c:dPt>
            <c:idx val="6"/>
            <c:bubble3D val="0"/>
            <c:spPr>
              <a:solidFill>
                <a:srgbClr val="4472C4">
                  <a:lumMod val="20000"/>
                  <a:lumOff val="8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0EF-47B0-851B-B5A01700BF8E}"/>
              </c:ext>
            </c:extLst>
          </c:dPt>
          <c:dPt>
            <c:idx val="7"/>
            <c:bubble3D val="0"/>
            <c:spPr>
              <a:solidFill>
                <a:srgbClr val="5B9BD5">
                  <a:lumMod val="75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0EF-47B0-851B-B5A01700BF8E}"/>
              </c:ext>
            </c:extLst>
          </c:dPt>
          <c:dPt>
            <c:idx val="8"/>
            <c:bubble3D val="0"/>
            <c:spPr>
              <a:solidFill>
                <a:srgbClr val="5B9BD5">
                  <a:lumMod val="40000"/>
                  <a:lumOff val="6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F0EF-47B0-851B-B5A01700BF8E}"/>
              </c:ext>
            </c:extLst>
          </c:dPt>
          <c:dPt>
            <c:idx val="9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F0EF-47B0-851B-B5A01700BF8E}"/>
              </c:ext>
            </c:extLst>
          </c:dPt>
          <c:dPt>
            <c:idx val="10"/>
            <c:bubble3D val="0"/>
            <c:spPr>
              <a:solidFill>
                <a:sysClr val="windowText" lastClr="000000">
                  <a:lumMod val="50000"/>
                  <a:lumOff val="50000"/>
                </a:sys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F0EF-47B0-851B-B5A01700BF8E}"/>
              </c:ext>
            </c:extLst>
          </c:dPt>
          <c:dPt>
            <c:idx val="11"/>
            <c:bubble3D val="0"/>
            <c:spPr>
              <a:solidFill>
                <a:sysClr val="window" lastClr="FFFFFF">
                  <a:lumMod val="65000"/>
                </a:sys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F0EF-47B0-851B-B5A01700BF8E}"/>
              </c:ext>
            </c:extLst>
          </c:dPt>
          <c:dLbls>
            <c:dLbl>
              <c:idx val="0"/>
              <c:layout>
                <c:manualLayout>
                  <c:x val="9.3856251019470024E-2"/>
                  <c:y val="7.29736995166107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EF-47B0-851B-B5A01700BF8E}"/>
                </c:ext>
              </c:extLst>
            </c:dLbl>
            <c:dLbl>
              <c:idx val="1"/>
              <c:layout>
                <c:manualLayout>
                  <c:x val="1.0546139359698793E-2"/>
                  <c:y val="1.05594901196009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EF-47B0-851B-B5A01700BF8E}"/>
                </c:ext>
              </c:extLst>
            </c:dLbl>
            <c:dLbl>
              <c:idx val="2"/>
              <c:layout>
                <c:manualLayout>
                  <c:x val="8.2458353722733815E-2"/>
                  <c:y val="2.18511512876532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EF-47B0-851B-B5A01700BF8E}"/>
                </c:ext>
              </c:extLst>
            </c:dLbl>
            <c:dLbl>
              <c:idx val="3"/>
              <c:layout>
                <c:manualLayout>
                  <c:x val="-0.10205661580438044"/>
                  <c:y val="3.397001214400438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16760828625235"/>
                      <c:h val="8.29163238923492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0EF-47B0-851B-B5A01700BF8E}"/>
                </c:ext>
              </c:extLst>
            </c:dLbl>
            <c:dLbl>
              <c:idx val="4"/>
              <c:layout>
                <c:manualLayout>
                  <c:x val="-8.8387443095036905E-2"/>
                  <c:y val="7.85505163809831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EF-47B0-851B-B5A01700BF8E}"/>
                </c:ext>
              </c:extLst>
            </c:dLbl>
            <c:dLbl>
              <c:idx val="5"/>
              <c:layout>
                <c:manualLayout>
                  <c:x val="-8.362822294272039E-2"/>
                  <c:y val="-1.95213787196402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EF-47B0-851B-B5A01700BF8E}"/>
                </c:ext>
              </c:extLst>
            </c:dLbl>
            <c:dLbl>
              <c:idx val="6"/>
              <c:layout>
                <c:manualLayout>
                  <c:x val="-4.5197740112994352E-3"/>
                  <c:y val="-1.537275717630268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26741996233521"/>
                      <c:h val="0.165387957790192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0EF-47B0-851B-B5A01700BF8E}"/>
                </c:ext>
              </c:extLst>
            </c:dLbl>
            <c:dLbl>
              <c:idx val="7"/>
              <c:layout>
                <c:manualLayout>
                  <c:x val="-1.492035529457123E-2"/>
                  <c:y val="1.648842402162416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0EF-47B0-851B-B5A01700BF8E}"/>
                </c:ext>
              </c:extLst>
            </c:dLbl>
            <c:dLbl>
              <c:idx val="8"/>
              <c:layout>
                <c:manualLayout>
                  <c:x val="-3.9151207793941011E-2"/>
                  <c:y val="1.40293357185100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0EF-47B0-851B-B5A01700BF8E}"/>
                </c:ext>
              </c:extLst>
            </c:dLbl>
            <c:dLbl>
              <c:idx val="9"/>
              <c:layout>
                <c:manualLayout>
                  <c:x val="-4.2637483873837805E-2"/>
                  <c:y val="-3.8981607745959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0EF-47B0-851B-B5A01700BF8E}"/>
                </c:ext>
              </c:extLst>
            </c:dLbl>
            <c:dLbl>
              <c:idx val="10"/>
              <c:layout>
                <c:manualLayout>
                  <c:x val="5.5995729347390895E-2"/>
                  <c:y val="-1.30079175787673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0EF-47B0-851B-B5A01700BF8E}"/>
                </c:ext>
              </c:extLst>
            </c:dLbl>
            <c:dLbl>
              <c:idx val="11"/>
              <c:layout>
                <c:manualLayout>
                  <c:x val="0.28531933508311463"/>
                  <c:y val="1.132695005303108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094915254237288"/>
                      <c:h val="0.100347707933156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F0EF-47B0-851B-B5A01700BF8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'Budget Expense'!$B$4:$B$15</c:f>
              <c:strCache>
                <c:ptCount val="12"/>
                <c:pt idx="0">
                  <c:v>General Government</c:v>
                </c:pt>
                <c:pt idx="1">
                  <c:v>Police Department</c:v>
                </c:pt>
                <c:pt idx="2">
                  <c:v>Fire Department</c:v>
                </c:pt>
                <c:pt idx="3">
                  <c:v>Emergency Management</c:v>
                </c:pt>
                <c:pt idx="4">
                  <c:v>Street and Street Lighting</c:v>
                </c:pt>
                <c:pt idx="5">
                  <c:v>Sanitation</c:v>
                </c:pt>
                <c:pt idx="6">
                  <c:v>Culture &amp; Recreation</c:v>
                </c:pt>
                <c:pt idx="7">
                  <c:v>Venuworks</c:v>
                </c:pt>
                <c:pt idx="8">
                  <c:v>Principal &amp; Interest-Bonds</c:v>
                </c:pt>
                <c:pt idx="9">
                  <c:v>Insurance &amp; Misc.</c:v>
                </c:pt>
                <c:pt idx="10">
                  <c:v>Capital Outlay</c:v>
                </c:pt>
                <c:pt idx="11">
                  <c:v>Operating Transfer to Other Funds</c:v>
                </c:pt>
              </c:strCache>
            </c:strRef>
          </c:cat>
          <c:val>
            <c:numRef>
              <c:f>'Budget Expense'!$C$4:$C$15</c:f>
              <c:numCache>
                <c:formatCode>"$"#,##0</c:formatCode>
                <c:ptCount val="12"/>
                <c:pt idx="0">
                  <c:v>1801716</c:v>
                </c:pt>
                <c:pt idx="1">
                  <c:v>2838124</c:v>
                </c:pt>
                <c:pt idx="2">
                  <c:v>1072862</c:v>
                </c:pt>
                <c:pt idx="3">
                  <c:v>2000</c:v>
                </c:pt>
                <c:pt idx="4">
                  <c:v>993724</c:v>
                </c:pt>
                <c:pt idx="5">
                  <c:v>1191646</c:v>
                </c:pt>
                <c:pt idx="6">
                  <c:v>791633</c:v>
                </c:pt>
                <c:pt idx="7">
                  <c:v>840274</c:v>
                </c:pt>
                <c:pt idx="8" formatCode="#,##0">
                  <c:v>1490937</c:v>
                </c:pt>
                <c:pt idx="9">
                  <c:v>635713</c:v>
                </c:pt>
                <c:pt idx="10">
                  <c:v>226750</c:v>
                </c:pt>
                <c:pt idx="11">
                  <c:v>299583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0EF-47B0-851B-B5A01700BF8E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2024</a:t>
            </a:r>
            <a:r>
              <a:rPr lang="en-US" sz="2400" b="1" baseline="0"/>
              <a:t> </a:t>
            </a:r>
            <a:r>
              <a:rPr lang="en-US" sz="2400" b="1"/>
              <a:t>Enterprise</a:t>
            </a:r>
            <a:r>
              <a:rPr lang="en-US" sz="2400" b="1" baseline="0"/>
              <a:t> </a:t>
            </a:r>
            <a:r>
              <a:rPr lang="en-US" sz="2400" b="1"/>
              <a:t>Revenue Budget</a:t>
            </a:r>
          </a:p>
          <a:p>
            <a:pPr>
              <a:defRPr/>
            </a:pPr>
            <a:r>
              <a:rPr lang="en-US" sz="2000"/>
              <a:t>$27,395,842</a:t>
            </a:r>
          </a:p>
        </c:rich>
      </c:tx>
      <c:layout>
        <c:manualLayout>
          <c:xMode val="edge"/>
          <c:yMode val="edge"/>
          <c:x val="0.1682772409681476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533906253408072E-2"/>
          <c:y val="0.1731520592030833"/>
          <c:w val="0.90750164493901075"/>
          <c:h val="0.82684787740004262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61E1C0-8940-4F62-9313-979F92F5A1F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466771D-ACC5-4B68-83F0-8ED75A31B536}">
      <dgm:prSet/>
      <dgm:spPr/>
      <dgm:t>
        <a:bodyPr/>
        <a:lstStyle/>
        <a:p>
          <a:r>
            <a:rPr lang="en-US"/>
            <a:t>Budget Process to Date</a:t>
          </a:r>
        </a:p>
      </dgm:t>
    </dgm:pt>
    <dgm:pt modelId="{3C51BD89-FA18-4980-AE9D-0A10F72D9428}" type="parTrans" cxnId="{AF064ED2-F353-493E-891F-F80401481F5F}">
      <dgm:prSet/>
      <dgm:spPr/>
      <dgm:t>
        <a:bodyPr/>
        <a:lstStyle/>
        <a:p>
          <a:endParaRPr lang="en-US"/>
        </a:p>
      </dgm:t>
    </dgm:pt>
    <dgm:pt modelId="{584BB30A-9E90-4EE0-8E53-B85D1CFCB86E}" type="sibTrans" cxnId="{AF064ED2-F353-493E-891F-F80401481F5F}">
      <dgm:prSet/>
      <dgm:spPr/>
      <dgm:t>
        <a:bodyPr/>
        <a:lstStyle/>
        <a:p>
          <a:endParaRPr lang="en-US"/>
        </a:p>
      </dgm:t>
    </dgm:pt>
    <dgm:pt modelId="{ECC2E242-3004-4793-8F1D-62CC82D77201}">
      <dgm:prSet/>
      <dgm:spPr/>
      <dgm:t>
        <a:bodyPr/>
        <a:lstStyle/>
        <a:p>
          <a:r>
            <a:rPr lang="en-US"/>
            <a:t>Property Taxation 101</a:t>
          </a:r>
        </a:p>
      </dgm:t>
    </dgm:pt>
    <dgm:pt modelId="{2B27A403-7D16-459D-A893-BA5E0B03D447}" type="parTrans" cxnId="{F66D30BF-46D0-4C8F-9B58-3B4632951CCC}">
      <dgm:prSet/>
      <dgm:spPr/>
      <dgm:t>
        <a:bodyPr/>
        <a:lstStyle/>
        <a:p>
          <a:endParaRPr lang="en-US"/>
        </a:p>
      </dgm:t>
    </dgm:pt>
    <dgm:pt modelId="{EF27EF2C-D58A-46F1-B52C-FE7BFD7479E1}" type="sibTrans" cxnId="{F66D30BF-46D0-4C8F-9B58-3B4632951CCC}">
      <dgm:prSet/>
      <dgm:spPr/>
      <dgm:t>
        <a:bodyPr/>
        <a:lstStyle/>
        <a:p>
          <a:endParaRPr lang="en-US"/>
        </a:p>
      </dgm:t>
    </dgm:pt>
    <dgm:pt modelId="{5DACFA60-E11F-4A90-AE07-B933A21B1502}">
      <dgm:prSet/>
      <dgm:spPr/>
      <dgm:t>
        <a:bodyPr/>
        <a:lstStyle/>
        <a:p>
          <a:r>
            <a:rPr lang="en-US"/>
            <a:t>Tax Levy and General Fund Budget</a:t>
          </a:r>
        </a:p>
      </dgm:t>
    </dgm:pt>
    <dgm:pt modelId="{BE23E3BF-0BE7-43E0-86DA-A367C395F3BD}" type="parTrans" cxnId="{918C0F57-174F-492A-B186-471DA174610A}">
      <dgm:prSet/>
      <dgm:spPr/>
      <dgm:t>
        <a:bodyPr/>
        <a:lstStyle/>
        <a:p>
          <a:endParaRPr lang="en-US"/>
        </a:p>
      </dgm:t>
    </dgm:pt>
    <dgm:pt modelId="{E3CA10FE-7AC6-4F48-AFBB-9D6A646E68F7}" type="sibTrans" cxnId="{918C0F57-174F-492A-B186-471DA174610A}">
      <dgm:prSet/>
      <dgm:spPr/>
      <dgm:t>
        <a:bodyPr/>
        <a:lstStyle/>
        <a:p>
          <a:endParaRPr lang="en-US"/>
        </a:p>
      </dgm:t>
    </dgm:pt>
    <dgm:pt modelId="{92AA90C1-7DAA-40B4-B546-69D80C9A4B86}">
      <dgm:prSet/>
      <dgm:spPr/>
      <dgm:t>
        <a:bodyPr/>
        <a:lstStyle/>
        <a:p>
          <a:r>
            <a:rPr lang="en-US"/>
            <a:t>Enterprise Fund Budgets</a:t>
          </a:r>
        </a:p>
      </dgm:t>
    </dgm:pt>
    <dgm:pt modelId="{323B5D9E-38C3-4AE3-AC8E-56741C055497}" type="parTrans" cxnId="{E5B72809-A1FA-4EF1-B682-494ECFDFDD52}">
      <dgm:prSet/>
      <dgm:spPr/>
      <dgm:t>
        <a:bodyPr/>
        <a:lstStyle/>
        <a:p>
          <a:endParaRPr lang="en-US"/>
        </a:p>
      </dgm:t>
    </dgm:pt>
    <dgm:pt modelId="{242DDF42-C32F-491B-B2F8-E69288517E01}" type="sibTrans" cxnId="{E5B72809-A1FA-4EF1-B682-494ECFDFDD52}">
      <dgm:prSet/>
      <dgm:spPr/>
      <dgm:t>
        <a:bodyPr/>
        <a:lstStyle/>
        <a:p>
          <a:endParaRPr lang="en-US"/>
        </a:p>
      </dgm:t>
    </dgm:pt>
    <dgm:pt modelId="{670294D9-5D01-4CB7-A866-90C6C9727DC9}">
      <dgm:prSet/>
      <dgm:spPr/>
      <dgm:t>
        <a:bodyPr/>
        <a:lstStyle/>
        <a:p>
          <a:r>
            <a:rPr lang="en-US"/>
            <a:t>Conclusion / Summary</a:t>
          </a:r>
        </a:p>
      </dgm:t>
    </dgm:pt>
    <dgm:pt modelId="{E2D25EAE-DBBC-48B1-85B5-3BA66474233E}" type="parTrans" cxnId="{FC88E568-14E2-4E20-8AD1-876F15601C39}">
      <dgm:prSet/>
      <dgm:spPr/>
      <dgm:t>
        <a:bodyPr/>
        <a:lstStyle/>
        <a:p>
          <a:endParaRPr lang="en-US"/>
        </a:p>
      </dgm:t>
    </dgm:pt>
    <dgm:pt modelId="{C14C363B-2E00-49B9-BD83-DF85D37A74DA}" type="sibTrans" cxnId="{FC88E568-14E2-4E20-8AD1-876F15601C39}">
      <dgm:prSet/>
      <dgm:spPr/>
      <dgm:t>
        <a:bodyPr/>
        <a:lstStyle/>
        <a:p>
          <a:endParaRPr lang="en-US"/>
        </a:p>
      </dgm:t>
    </dgm:pt>
    <dgm:pt modelId="{12A37728-A877-426D-9EA1-2B584DE564D2}">
      <dgm:prSet/>
      <dgm:spPr/>
      <dgm:t>
        <a:bodyPr/>
        <a:lstStyle/>
        <a:p>
          <a:r>
            <a:rPr lang="en-US"/>
            <a:t>Next Steps</a:t>
          </a:r>
        </a:p>
      </dgm:t>
    </dgm:pt>
    <dgm:pt modelId="{20FE427C-F668-4BD2-9371-FA3189A5731C}" type="parTrans" cxnId="{1E2FC093-ECA8-425C-9903-110D000C0A04}">
      <dgm:prSet/>
      <dgm:spPr/>
      <dgm:t>
        <a:bodyPr/>
        <a:lstStyle/>
        <a:p>
          <a:endParaRPr lang="en-US"/>
        </a:p>
      </dgm:t>
    </dgm:pt>
    <dgm:pt modelId="{F587EE81-D125-4092-B3AE-9A89EEA34174}" type="sibTrans" cxnId="{1E2FC093-ECA8-425C-9903-110D000C0A04}">
      <dgm:prSet/>
      <dgm:spPr/>
      <dgm:t>
        <a:bodyPr/>
        <a:lstStyle/>
        <a:p>
          <a:endParaRPr lang="en-US"/>
        </a:p>
      </dgm:t>
    </dgm:pt>
    <dgm:pt modelId="{0BC042C6-3982-4FB6-A7B1-FA1E01A36DA6}" type="pres">
      <dgm:prSet presAssocID="{4861E1C0-8940-4F62-9313-979F92F5A1F8}" presName="vert0" presStyleCnt="0">
        <dgm:presLayoutVars>
          <dgm:dir/>
          <dgm:animOne val="branch"/>
          <dgm:animLvl val="lvl"/>
        </dgm:presLayoutVars>
      </dgm:prSet>
      <dgm:spPr/>
    </dgm:pt>
    <dgm:pt modelId="{15B522F1-A4E6-478A-9AD2-7E44E6430D86}" type="pres">
      <dgm:prSet presAssocID="{8466771D-ACC5-4B68-83F0-8ED75A31B536}" presName="thickLine" presStyleLbl="alignNode1" presStyleIdx="0" presStyleCnt="6"/>
      <dgm:spPr/>
    </dgm:pt>
    <dgm:pt modelId="{174DB184-7167-4087-9CAB-B08A224E88AD}" type="pres">
      <dgm:prSet presAssocID="{8466771D-ACC5-4B68-83F0-8ED75A31B536}" presName="horz1" presStyleCnt="0"/>
      <dgm:spPr/>
    </dgm:pt>
    <dgm:pt modelId="{F8D43D3C-3BEC-41C0-94CC-74F5690A6C91}" type="pres">
      <dgm:prSet presAssocID="{8466771D-ACC5-4B68-83F0-8ED75A31B536}" presName="tx1" presStyleLbl="revTx" presStyleIdx="0" presStyleCnt="6"/>
      <dgm:spPr/>
    </dgm:pt>
    <dgm:pt modelId="{DB50447E-D7CC-4F89-9BC8-14404000079E}" type="pres">
      <dgm:prSet presAssocID="{8466771D-ACC5-4B68-83F0-8ED75A31B536}" presName="vert1" presStyleCnt="0"/>
      <dgm:spPr/>
    </dgm:pt>
    <dgm:pt modelId="{DE097DB4-A071-4D78-9E0C-AD89F03B5D23}" type="pres">
      <dgm:prSet presAssocID="{ECC2E242-3004-4793-8F1D-62CC82D77201}" presName="thickLine" presStyleLbl="alignNode1" presStyleIdx="1" presStyleCnt="6"/>
      <dgm:spPr/>
    </dgm:pt>
    <dgm:pt modelId="{42992051-EAB6-40FD-B61A-EF93A3EDA094}" type="pres">
      <dgm:prSet presAssocID="{ECC2E242-3004-4793-8F1D-62CC82D77201}" presName="horz1" presStyleCnt="0"/>
      <dgm:spPr/>
    </dgm:pt>
    <dgm:pt modelId="{420BE41E-173D-4117-8BD5-69CF8C63AD55}" type="pres">
      <dgm:prSet presAssocID="{ECC2E242-3004-4793-8F1D-62CC82D77201}" presName="tx1" presStyleLbl="revTx" presStyleIdx="1" presStyleCnt="6"/>
      <dgm:spPr/>
    </dgm:pt>
    <dgm:pt modelId="{83313D24-28C4-416A-9851-371711ADAB06}" type="pres">
      <dgm:prSet presAssocID="{ECC2E242-3004-4793-8F1D-62CC82D77201}" presName="vert1" presStyleCnt="0"/>
      <dgm:spPr/>
    </dgm:pt>
    <dgm:pt modelId="{54277A36-B461-42E5-AAF8-F5768268B394}" type="pres">
      <dgm:prSet presAssocID="{5DACFA60-E11F-4A90-AE07-B933A21B1502}" presName="thickLine" presStyleLbl="alignNode1" presStyleIdx="2" presStyleCnt="6"/>
      <dgm:spPr/>
    </dgm:pt>
    <dgm:pt modelId="{59595912-0035-4C5B-B882-46A11AC34A10}" type="pres">
      <dgm:prSet presAssocID="{5DACFA60-E11F-4A90-AE07-B933A21B1502}" presName="horz1" presStyleCnt="0"/>
      <dgm:spPr/>
    </dgm:pt>
    <dgm:pt modelId="{1F50C0A1-0F81-4756-A4EB-AEEEF68BF261}" type="pres">
      <dgm:prSet presAssocID="{5DACFA60-E11F-4A90-AE07-B933A21B1502}" presName="tx1" presStyleLbl="revTx" presStyleIdx="2" presStyleCnt="6"/>
      <dgm:spPr/>
    </dgm:pt>
    <dgm:pt modelId="{12E07A6E-D5A8-48FB-AD7C-464C216EB662}" type="pres">
      <dgm:prSet presAssocID="{5DACFA60-E11F-4A90-AE07-B933A21B1502}" presName="vert1" presStyleCnt="0"/>
      <dgm:spPr/>
    </dgm:pt>
    <dgm:pt modelId="{2C832B46-9A22-4039-8207-057402A7E277}" type="pres">
      <dgm:prSet presAssocID="{92AA90C1-7DAA-40B4-B546-69D80C9A4B86}" presName="thickLine" presStyleLbl="alignNode1" presStyleIdx="3" presStyleCnt="6"/>
      <dgm:spPr/>
    </dgm:pt>
    <dgm:pt modelId="{5BBC4CEC-A47D-4E91-98B5-2B66003C703E}" type="pres">
      <dgm:prSet presAssocID="{92AA90C1-7DAA-40B4-B546-69D80C9A4B86}" presName="horz1" presStyleCnt="0"/>
      <dgm:spPr/>
    </dgm:pt>
    <dgm:pt modelId="{C349047B-3B76-4E3E-8897-5E675A0C4833}" type="pres">
      <dgm:prSet presAssocID="{92AA90C1-7DAA-40B4-B546-69D80C9A4B86}" presName="tx1" presStyleLbl="revTx" presStyleIdx="3" presStyleCnt="6"/>
      <dgm:spPr/>
    </dgm:pt>
    <dgm:pt modelId="{1569137D-0355-44DE-A478-761CE4C09237}" type="pres">
      <dgm:prSet presAssocID="{92AA90C1-7DAA-40B4-B546-69D80C9A4B86}" presName="vert1" presStyleCnt="0"/>
      <dgm:spPr/>
    </dgm:pt>
    <dgm:pt modelId="{FC690735-9D08-4A43-B4A3-FA86AFA97F28}" type="pres">
      <dgm:prSet presAssocID="{670294D9-5D01-4CB7-A866-90C6C9727DC9}" presName="thickLine" presStyleLbl="alignNode1" presStyleIdx="4" presStyleCnt="6"/>
      <dgm:spPr/>
    </dgm:pt>
    <dgm:pt modelId="{D1D5EEAD-98DC-4BEE-9E0C-1F1881A0ABA0}" type="pres">
      <dgm:prSet presAssocID="{670294D9-5D01-4CB7-A866-90C6C9727DC9}" presName="horz1" presStyleCnt="0"/>
      <dgm:spPr/>
    </dgm:pt>
    <dgm:pt modelId="{1EA35298-CF05-4B6B-8BCD-C6E3D33FE108}" type="pres">
      <dgm:prSet presAssocID="{670294D9-5D01-4CB7-A866-90C6C9727DC9}" presName="tx1" presStyleLbl="revTx" presStyleIdx="4" presStyleCnt="6"/>
      <dgm:spPr/>
    </dgm:pt>
    <dgm:pt modelId="{A8766CFE-00C0-4D23-8881-8E96B796FC3D}" type="pres">
      <dgm:prSet presAssocID="{670294D9-5D01-4CB7-A866-90C6C9727DC9}" presName="vert1" presStyleCnt="0"/>
      <dgm:spPr/>
    </dgm:pt>
    <dgm:pt modelId="{58E747C5-BAEA-48F4-86A9-85281B7F059F}" type="pres">
      <dgm:prSet presAssocID="{12A37728-A877-426D-9EA1-2B584DE564D2}" presName="thickLine" presStyleLbl="alignNode1" presStyleIdx="5" presStyleCnt="6"/>
      <dgm:spPr/>
    </dgm:pt>
    <dgm:pt modelId="{D59D6852-A61F-4DD0-ADAD-DE51E0DC8AD3}" type="pres">
      <dgm:prSet presAssocID="{12A37728-A877-426D-9EA1-2B584DE564D2}" presName="horz1" presStyleCnt="0"/>
      <dgm:spPr/>
    </dgm:pt>
    <dgm:pt modelId="{09453F6A-C000-4A9D-B095-6691EEA6F499}" type="pres">
      <dgm:prSet presAssocID="{12A37728-A877-426D-9EA1-2B584DE564D2}" presName="tx1" presStyleLbl="revTx" presStyleIdx="5" presStyleCnt="6"/>
      <dgm:spPr/>
    </dgm:pt>
    <dgm:pt modelId="{3A0E1D92-599B-4E8B-8280-E647066A9653}" type="pres">
      <dgm:prSet presAssocID="{12A37728-A877-426D-9EA1-2B584DE564D2}" presName="vert1" presStyleCnt="0"/>
      <dgm:spPr/>
    </dgm:pt>
  </dgm:ptLst>
  <dgm:cxnLst>
    <dgm:cxn modelId="{E5B72809-A1FA-4EF1-B682-494ECFDFDD52}" srcId="{4861E1C0-8940-4F62-9313-979F92F5A1F8}" destId="{92AA90C1-7DAA-40B4-B546-69D80C9A4B86}" srcOrd="3" destOrd="0" parTransId="{323B5D9E-38C3-4AE3-AC8E-56741C055497}" sibTransId="{242DDF42-C32F-491B-B2F8-E69288517E01}"/>
    <dgm:cxn modelId="{DB5FA21C-B2E6-48CC-8126-2225ED4F5641}" type="presOf" srcId="{8466771D-ACC5-4B68-83F0-8ED75A31B536}" destId="{F8D43D3C-3BEC-41C0-94CC-74F5690A6C91}" srcOrd="0" destOrd="0" presId="urn:microsoft.com/office/officeart/2008/layout/LinedList"/>
    <dgm:cxn modelId="{D182F45D-80C1-4F72-A5A2-D6043F917DEF}" type="presOf" srcId="{670294D9-5D01-4CB7-A866-90C6C9727DC9}" destId="{1EA35298-CF05-4B6B-8BCD-C6E3D33FE108}" srcOrd="0" destOrd="0" presId="urn:microsoft.com/office/officeart/2008/layout/LinedList"/>
    <dgm:cxn modelId="{FC88E568-14E2-4E20-8AD1-876F15601C39}" srcId="{4861E1C0-8940-4F62-9313-979F92F5A1F8}" destId="{670294D9-5D01-4CB7-A866-90C6C9727DC9}" srcOrd="4" destOrd="0" parTransId="{E2D25EAE-DBBC-48B1-85B5-3BA66474233E}" sibTransId="{C14C363B-2E00-49B9-BD83-DF85D37A74DA}"/>
    <dgm:cxn modelId="{918C0F57-174F-492A-B186-471DA174610A}" srcId="{4861E1C0-8940-4F62-9313-979F92F5A1F8}" destId="{5DACFA60-E11F-4A90-AE07-B933A21B1502}" srcOrd="2" destOrd="0" parTransId="{BE23E3BF-0BE7-43E0-86DA-A367C395F3BD}" sibTransId="{E3CA10FE-7AC6-4F48-AFBB-9D6A646E68F7}"/>
    <dgm:cxn modelId="{1E2FC093-ECA8-425C-9903-110D000C0A04}" srcId="{4861E1C0-8940-4F62-9313-979F92F5A1F8}" destId="{12A37728-A877-426D-9EA1-2B584DE564D2}" srcOrd="5" destOrd="0" parTransId="{20FE427C-F668-4BD2-9371-FA3189A5731C}" sibTransId="{F587EE81-D125-4092-B3AE-9A89EEA34174}"/>
    <dgm:cxn modelId="{4B1F4296-4218-4914-BF8C-71BB3F1F5706}" type="presOf" srcId="{92AA90C1-7DAA-40B4-B546-69D80C9A4B86}" destId="{C349047B-3B76-4E3E-8897-5E675A0C4833}" srcOrd="0" destOrd="0" presId="urn:microsoft.com/office/officeart/2008/layout/LinedList"/>
    <dgm:cxn modelId="{F66D30BF-46D0-4C8F-9B58-3B4632951CCC}" srcId="{4861E1C0-8940-4F62-9313-979F92F5A1F8}" destId="{ECC2E242-3004-4793-8F1D-62CC82D77201}" srcOrd="1" destOrd="0" parTransId="{2B27A403-7D16-459D-A893-BA5E0B03D447}" sibTransId="{EF27EF2C-D58A-46F1-B52C-FE7BFD7479E1}"/>
    <dgm:cxn modelId="{974DE3C7-0B3A-4124-94AB-05A6EAA576AC}" type="presOf" srcId="{4861E1C0-8940-4F62-9313-979F92F5A1F8}" destId="{0BC042C6-3982-4FB6-A7B1-FA1E01A36DA6}" srcOrd="0" destOrd="0" presId="urn:microsoft.com/office/officeart/2008/layout/LinedList"/>
    <dgm:cxn modelId="{AF064ED2-F353-493E-891F-F80401481F5F}" srcId="{4861E1C0-8940-4F62-9313-979F92F5A1F8}" destId="{8466771D-ACC5-4B68-83F0-8ED75A31B536}" srcOrd="0" destOrd="0" parTransId="{3C51BD89-FA18-4980-AE9D-0A10F72D9428}" sibTransId="{584BB30A-9E90-4EE0-8E53-B85D1CFCB86E}"/>
    <dgm:cxn modelId="{40542FDA-4D35-4208-9733-F55A3D2718CD}" type="presOf" srcId="{5DACFA60-E11F-4A90-AE07-B933A21B1502}" destId="{1F50C0A1-0F81-4756-A4EB-AEEEF68BF261}" srcOrd="0" destOrd="0" presId="urn:microsoft.com/office/officeart/2008/layout/LinedList"/>
    <dgm:cxn modelId="{968018ED-29DE-470B-A741-705C0750222A}" type="presOf" srcId="{ECC2E242-3004-4793-8F1D-62CC82D77201}" destId="{420BE41E-173D-4117-8BD5-69CF8C63AD55}" srcOrd="0" destOrd="0" presId="urn:microsoft.com/office/officeart/2008/layout/LinedList"/>
    <dgm:cxn modelId="{691613FC-24E0-4943-BBBB-52EB3C337E65}" type="presOf" srcId="{12A37728-A877-426D-9EA1-2B584DE564D2}" destId="{09453F6A-C000-4A9D-B095-6691EEA6F499}" srcOrd="0" destOrd="0" presId="urn:microsoft.com/office/officeart/2008/layout/LinedList"/>
    <dgm:cxn modelId="{42E59876-A763-4703-B065-EB3ED18E8C8C}" type="presParOf" srcId="{0BC042C6-3982-4FB6-A7B1-FA1E01A36DA6}" destId="{15B522F1-A4E6-478A-9AD2-7E44E6430D86}" srcOrd="0" destOrd="0" presId="urn:microsoft.com/office/officeart/2008/layout/LinedList"/>
    <dgm:cxn modelId="{53D6A337-13A8-4584-A628-8F0E4F6F2B82}" type="presParOf" srcId="{0BC042C6-3982-4FB6-A7B1-FA1E01A36DA6}" destId="{174DB184-7167-4087-9CAB-B08A224E88AD}" srcOrd="1" destOrd="0" presId="urn:microsoft.com/office/officeart/2008/layout/LinedList"/>
    <dgm:cxn modelId="{51F2B743-33E2-4FEA-9B68-50D9EB1B2BCD}" type="presParOf" srcId="{174DB184-7167-4087-9CAB-B08A224E88AD}" destId="{F8D43D3C-3BEC-41C0-94CC-74F5690A6C91}" srcOrd="0" destOrd="0" presId="urn:microsoft.com/office/officeart/2008/layout/LinedList"/>
    <dgm:cxn modelId="{877C9C2B-4B99-4CC3-A122-250BE5AFEF24}" type="presParOf" srcId="{174DB184-7167-4087-9CAB-B08A224E88AD}" destId="{DB50447E-D7CC-4F89-9BC8-14404000079E}" srcOrd="1" destOrd="0" presId="urn:microsoft.com/office/officeart/2008/layout/LinedList"/>
    <dgm:cxn modelId="{2B440B1D-8B6C-4DA0-ACDA-1E121CFE37BA}" type="presParOf" srcId="{0BC042C6-3982-4FB6-A7B1-FA1E01A36DA6}" destId="{DE097DB4-A071-4D78-9E0C-AD89F03B5D23}" srcOrd="2" destOrd="0" presId="urn:microsoft.com/office/officeart/2008/layout/LinedList"/>
    <dgm:cxn modelId="{39E72D33-3613-4C91-8074-F5C72C627E05}" type="presParOf" srcId="{0BC042C6-3982-4FB6-A7B1-FA1E01A36DA6}" destId="{42992051-EAB6-40FD-B61A-EF93A3EDA094}" srcOrd="3" destOrd="0" presId="urn:microsoft.com/office/officeart/2008/layout/LinedList"/>
    <dgm:cxn modelId="{94F67551-9EE5-4E0C-B055-17E62AFFA413}" type="presParOf" srcId="{42992051-EAB6-40FD-B61A-EF93A3EDA094}" destId="{420BE41E-173D-4117-8BD5-69CF8C63AD55}" srcOrd="0" destOrd="0" presId="urn:microsoft.com/office/officeart/2008/layout/LinedList"/>
    <dgm:cxn modelId="{BB1F4BDA-A217-4612-9AB0-11B1661D4917}" type="presParOf" srcId="{42992051-EAB6-40FD-B61A-EF93A3EDA094}" destId="{83313D24-28C4-416A-9851-371711ADAB06}" srcOrd="1" destOrd="0" presId="urn:microsoft.com/office/officeart/2008/layout/LinedList"/>
    <dgm:cxn modelId="{4AA21850-2EF2-4BE8-8BFA-8D5890233BB5}" type="presParOf" srcId="{0BC042C6-3982-4FB6-A7B1-FA1E01A36DA6}" destId="{54277A36-B461-42E5-AAF8-F5768268B394}" srcOrd="4" destOrd="0" presId="urn:microsoft.com/office/officeart/2008/layout/LinedList"/>
    <dgm:cxn modelId="{7A7865FC-D3B8-4A35-899F-0F7776BB3C4C}" type="presParOf" srcId="{0BC042C6-3982-4FB6-A7B1-FA1E01A36DA6}" destId="{59595912-0035-4C5B-B882-46A11AC34A10}" srcOrd="5" destOrd="0" presId="urn:microsoft.com/office/officeart/2008/layout/LinedList"/>
    <dgm:cxn modelId="{01357FD7-19FA-4B39-A7F6-0952E39051FF}" type="presParOf" srcId="{59595912-0035-4C5B-B882-46A11AC34A10}" destId="{1F50C0A1-0F81-4756-A4EB-AEEEF68BF261}" srcOrd="0" destOrd="0" presId="urn:microsoft.com/office/officeart/2008/layout/LinedList"/>
    <dgm:cxn modelId="{A9A09BAA-7F5E-44A2-B8B8-8F7518085482}" type="presParOf" srcId="{59595912-0035-4C5B-B882-46A11AC34A10}" destId="{12E07A6E-D5A8-48FB-AD7C-464C216EB662}" srcOrd="1" destOrd="0" presId="urn:microsoft.com/office/officeart/2008/layout/LinedList"/>
    <dgm:cxn modelId="{719D4978-387D-4C8C-8A96-66AF43B352C0}" type="presParOf" srcId="{0BC042C6-3982-4FB6-A7B1-FA1E01A36DA6}" destId="{2C832B46-9A22-4039-8207-057402A7E277}" srcOrd="6" destOrd="0" presId="urn:microsoft.com/office/officeart/2008/layout/LinedList"/>
    <dgm:cxn modelId="{5036D7F7-6441-49AD-A6A2-A4DB3172F76F}" type="presParOf" srcId="{0BC042C6-3982-4FB6-A7B1-FA1E01A36DA6}" destId="{5BBC4CEC-A47D-4E91-98B5-2B66003C703E}" srcOrd="7" destOrd="0" presId="urn:microsoft.com/office/officeart/2008/layout/LinedList"/>
    <dgm:cxn modelId="{730B158B-05E5-4E7E-B770-F3900EED1E13}" type="presParOf" srcId="{5BBC4CEC-A47D-4E91-98B5-2B66003C703E}" destId="{C349047B-3B76-4E3E-8897-5E675A0C4833}" srcOrd="0" destOrd="0" presId="urn:microsoft.com/office/officeart/2008/layout/LinedList"/>
    <dgm:cxn modelId="{E77CAB3A-5D35-4842-A652-B751F4931CD6}" type="presParOf" srcId="{5BBC4CEC-A47D-4E91-98B5-2B66003C703E}" destId="{1569137D-0355-44DE-A478-761CE4C09237}" srcOrd="1" destOrd="0" presId="urn:microsoft.com/office/officeart/2008/layout/LinedList"/>
    <dgm:cxn modelId="{E2C9DAF9-C8DC-40DF-B374-EA7C1210E169}" type="presParOf" srcId="{0BC042C6-3982-4FB6-A7B1-FA1E01A36DA6}" destId="{FC690735-9D08-4A43-B4A3-FA86AFA97F28}" srcOrd="8" destOrd="0" presId="urn:microsoft.com/office/officeart/2008/layout/LinedList"/>
    <dgm:cxn modelId="{8A0C8255-3B21-4FD4-AE98-7531FEFADC78}" type="presParOf" srcId="{0BC042C6-3982-4FB6-A7B1-FA1E01A36DA6}" destId="{D1D5EEAD-98DC-4BEE-9E0C-1F1881A0ABA0}" srcOrd="9" destOrd="0" presId="urn:microsoft.com/office/officeart/2008/layout/LinedList"/>
    <dgm:cxn modelId="{EFCF8EBA-4477-44EC-9537-514BF897DA0A}" type="presParOf" srcId="{D1D5EEAD-98DC-4BEE-9E0C-1F1881A0ABA0}" destId="{1EA35298-CF05-4B6B-8BCD-C6E3D33FE108}" srcOrd="0" destOrd="0" presId="urn:microsoft.com/office/officeart/2008/layout/LinedList"/>
    <dgm:cxn modelId="{738F2CB9-1AC0-4695-9DB1-707E3D7748E0}" type="presParOf" srcId="{D1D5EEAD-98DC-4BEE-9E0C-1F1881A0ABA0}" destId="{A8766CFE-00C0-4D23-8881-8E96B796FC3D}" srcOrd="1" destOrd="0" presId="urn:microsoft.com/office/officeart/2008/layout/LinedList"/>
    <dgm:cxn modelId="{054F6028-903B-4437-94C5-4DA629387463}" type="presParOf" srcId="{0BC042C6-3982-4FB6-A7B1-FA1E01A36DA6}" destId="{58E747C5-BAEA-48F4-86A9-85281B7F059F}" srcOrd="10" destOrd="0" presId="urn:microsoft.com/office/officeart/2008/layout/LinedList"/>
    <dgm:cxn modelId="{5A4D33CE-1FC3-4540-B8F2-A41C68EC5425}" type="presParOf" srcId="{0BC042C6-3982-4FB6-A7B1-FA1E01A36DA6}" destId="{D59D6852-A61F-4DD0-ADAD-DE51E0DC8AD3}" srcOrd="11" destOrd="0" presId="urn:microsoft.com/office/officeart/2008/layout/LinedList"/>
    <dgm:cxn modelId="{7B1FD4D5-57EA-4295-8EA7-F25F3C12E5AA}" type="presParOf" srcId="{D59D6852-A61F-4DD0-ADAD-DE51E0DC8AD3}" destId="{09453F6A-C000-4A9D-B095-6691EEA6F499}" srcOrd="0" destOrd="0" presId="urn:microsoft.com/office/officeart/2008/layout/LinedList"/>
    <dgm:cxn modelId="{8A09798B-7D0D-4562-8EF6-36AE2C57A45E}" type="presParOf" srcId="{D59D6852-A61F-4DD0-ADAD-DE51E0DC8AD3}" destId="{3A0E1D92-599B-4E8B-8280-E647066A96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7AB881-A2A6-49D1-A71D-EFED4CE9AF3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825B50-D0C7-4B50-A10A-72F3059B0D7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City Council and Staff started the Budget June 1</a:t>
          </a:r>
          <a:r>
            <a:rPr lang="en-US" baseline="30000" dirty="0"/>
            <a:t>st</a:t>
          </a:r>
          <a:r>
            <a:rPr lang="en-US" dirty="0"/>
            <a:t>, 2023.  Several individual and committee meetings, and Budget and Finance Committee meetings have been held.</a:t>
          </a:r>
        </a:p>
      </dgm:t>
    </dgm:pt>
    <dgm:pt modelId="{9FB44A30-91CC-4AD1-98E2-1F8826917145}" type="parTrans" cxnId="{904D6D7C-BF40-4572-8699-0FEE47E455F2}">
      <dgm:prSet/>
      <dgm:spPr/>
      <dgm:t>
        <a:bodyPr/>
        <a:lstStyle/>
        <a:p>
          <a:endParaRPr lang="en-US"/>
        </a:p>
      </dgm:t>
    </dgm:pt>
    <dgm:pt modelId="{9A1BB357-843F-4151-8E0E-D5410334CA32}" type="sibTrans" cxnId="{904D6D7C-BF40-4572-8699-0FEE47E455F2}">
      <dgm:prSet/>
      <dgm:spPr/>
      <dgm:t>
        <a:bodyPr/>
        <a:lstStyle/>
        <a:p>
          <a:endParaRPr lang="en-US"/>
        </a:p>
      </dgm:t>
    </dgm:pt>
    <dgm:pt modelId="{161799F9-67BF-45D9-B2DA-B0F6E1BEED9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The City Council adopted the preliminary budget and tax levy on September 19</a:t>
          </a:r>
          <a:r>
            <a:rPr lang="en-US" baseline="30000" dirty="0"/>
            <a:t>th</a:t>
          </a:r>
          <a:r>
            <a:rPr lang="en-US" dirty="0"/>
            <a:t> , 2023</a:t>
          </a:r>
        </a:p>
      </dgm:t>
    </dgm:pt>
    <dgm:pt modelId="{E9C7B8C1-4B74-497D-B73B-4DBFC722BD12}" type="parTrans" cxnId="{C32E4A3F-731D-45B2-B78B-8F7A0C4786DC}">
      <dgm:prSet/>
      <dgm:spPr/>
      <dgm:t>
        <a:bodyPr/>
        <a:lstStyle/>
        <a:p>
          <a:endParaRPr lang="en-US"/>
        </a:p>
      </dgm:t>
    </dgm:pt>
    <dgm:pt modelId="{07A09659-F208-422C-A795-5BC4C935CEFA}" type="sibTrans" cxnId="{C32E4A3F-731D-45B2-B78B-8F7A0C4786DC}">
      <dgm:prSet/>
      <dgm:spPr/>
      <dgm:t>
        <a:bodyPr/>
        <a:lstStyle/>
        <a:p>
          <a:endParaRPr lang="en-US"/>
        </a:p>
      </dgm:t>
    </dgm:pt>
    <dgm:pt modelId="{D8ECE67B-C1CD-4312-9676-CC8373DE7B38}" type="pres">
      <dgm:prSet presAssocID="{957AB881-A2A6-49D1-A71D-EFED4CE9AF39}" presName="root" presStyleCnt="0">
        <dgm:presLayoutVars>
          <dgm:dir/>
          <dgm:resizeHandles val="exact"/>
        </dgm:presLayoutVars>
      </dgm:prSet>
      <dgm:spPr/>
    </dgm:pt>
    <dgm:pt modelId="{F85A85AA-4580-43F8-8E04-77124DA8CC4F}" type="pres">
      <dgm:prSet presAssocID="{C1825B50-D0C7-4B50-A10A-72F3059B0D7C}" presName="compNode" presStyleCnt="0"/>
      <dgm:spPr/>
    </dgm:pt>
    <dgm:pt modelId="{9D989EB0-2CB9-4594-97D7-3F49C89D3ADC}" type="pres">
      <dgm:prSet presAssocID="{C1825B50-D0C7-4B50-A10A-72F3059B0D7C}" presName="iconBgRect" presStyleLbl="bgShp" presStyleIdx="0" presStyleCnt="2"/>
      <dgm:spPr/>
    </dgm:pt>
    <dgm:pt modelId="{724C69AE-9EAE-4411-8A40-4DE7838E10D0}" type="pres">
      <dgm:prSet presAssocID="{C1825B50-D0C7-4B50-A10A-72F3059B0D7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17339A8-7EEA-47E7-98BC-786AFBF7D89B}" type="pres">
      <dgm:prSet presAssocID="{C1825B50-D0C7-4B50-A10A-72F3059B0D7C}" presName="spaceRect" presStyleCnt="0"/>
      <dgm:spPr/>
    </dgm:pt>
    <dgm:pt modelId="{B41A6CBD-A136-4002-8AF4-456756C0AE09}" type="pres">
      <dgm:prSet presAssocID="{C1825B50-D0C7-4B50-A10A-72F3059B0D7C}" presName="textRect" presStyleLbl="revTx" presStyleIdx="0" presStyleCnt="2">
        <dgm:presLayoutVars>
          <dgm:chMax val="1"/>
          <dgm:chPref val="1"/>
        </dgm:presLayoutVars>
      </dgm:prSet>
      <dgm:spPr/>
    </dgm:pt>
    <dgm:pt modelId="{E6FD8CFA-B2AE-47F6-B895-41294B4B48BB}" type="pres">
      <dgm:prSet presAssocID="{9A1BB357-843F-4151-8E0E-D5410334CA32}" presName="sibTrans" presStyleCnt="0"/>
      <dgm:spPr/>
    </dgm:pt>
    <dgm:pt modelId="{DB4C3080-3A6A-45D0-A269-953E870EC89C}" type="pres">
      <dgm:prSet presAssocID="{161799F9-67BF-45D9-B2DA-B0F6E1BEED91}" presName="compNode" presStyleCnt="0"/>
      <dgm:spPr/>
    </dgm:pt>
    <dgm:pt modelId="{EE0A8CD1-2248-4B39-9180-BB4105727CE8}" type="pres">
      <dgm:prSet presAssocID="{161799F9-67BF-45D9-B2DA-B0F6E1BEED91}" presName="iconBgRect" presStyleLbl="bgShp" presStyleIdx="1" presStyleCnt="2"/>
      <dgm:spPr/>
    </dgm:pt>
    <dgm:pt modelId="{D3C1D646-C718-4D02-8B8F-4942A8296AE2}" type="pres">
      <dgm:prSet presAssocID="{161799F9-67BF-45D9-B2DA-B0F6E1BEED9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446D653C-ACB7-4304-A12C-C6F8E12CFFEE}" type="pres">
      <dgm:prSet presAssocID="{161799F9-67BF-45D9-B2DA-B0F6E1BEED91}" presName="spaceRect" presStyleCnt="0"/>
      <dgm:spPr/>
    </dgm:pt>
    <dgm:pt modelId="{A0958D18-FB04-4E74-B814-0F27366155B7}" type="pres">
      <dgm:prSet presAssocID="{161799F9-67BF-45D9-B2DA-B0F6E1BEED9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DE3B03E-2F12-4CC4-97D9-D98EC8C7D77A}" type="presOf" srcId="{C1825B50-D0C7-4B50-A10A-72F3059B0D7C}" destId="{B41A6CBD-A136-4002-8AF4-456756C0AE09}" srcOrd="0" destOrd="0" presId="urn:microsoft.com/office/officeart/2018/5/layout/IconCircleLabelList"/>
    <dgm:cxn modelId="{C32E4A3F-731D-45B2-B78B-8F7A0C4786DC}" srcId="{957AB881-A2A6-49D1-A71D-EFED4CE9AF39}" destId="{161799F9-67BF-45D9-B2DA-B0F6E1BEED91}" srcOrd="1" destOrd="0" parTransId="{E9C7B8C1-4B74-497D-B73B-4DBFC722BD12}" sibTransId="{07A09659-F208-422C-A795-5BC4C935CEFA}"/>
    <dgm:cxn modelId="{57EFED56-33AA-4B97-BCB9-029833B424EC}" type="presOf" srcId="{161799F9-67BF-45D9-B2DA-B0F6E1BEED91}" destId="{A0958D18-FB04-4E74-B814-0F27366155B7}" srcOrd="0" destOrd="0" presId="urn:microsoft.com/office/officeart/2018/5/layout/IconCircleLabelList"/>
    <dgm:cxn modelId="{904D6D7C-BF40-4572-8699-0FEE47E455F2}" srcId="{957AB881-A2A6-49D1-A71D-EFED4CE9AF39}" destId="{C1825B50-D0C7-4B50-A10A-72F3059B0D7C}" srcOrd="0" destOrd="0" parTransId="{9FB44A30-91CC-4AD1-98E2-1F8826917145}" sibTransId="{9A1BB357-843F-4151-8E0E-D5410334CA32}"/>
    <dgm:cxn modelId="{BEB582B2-0A73-47B4-9607-AA743D3353BF}" type="presOf" srcId="{957AB881-A2A6-49D1-A71D-EFED4CE9AF39}" destId="{D8ECE67B-C1CD-4312-9676-CC8373DE7B38}" srcOrd="0" destOrd="0" presId="urn:microsoft.com/office/officeart/2018/5/layout/IconCircleLabelList"/>
    <dgm:cxn modelId="{501263E6-B21D-43ED-AE8B-0DC0784C1080}" type="presParOf" srcId="{D8ECE67B-C1CD-4312-9676-CC8373DE7B38}" destId="{F85A85AA-4580-43F8-8E04-77124DA8CC4F}" srcOrd="0" destOrd="0" presId="urn:microsoft.com/office/officeart/2018/5/layout/IconCircleLabelList"/>
    <dgm:cxn modelId="{DC255CC7-7EE8-48E7-9B58-169CFE2325E3}" type="presParOf" srcId="{F85A85AA-4580-43F8-8E04-77124DA8CC4F}" destId="{9D989EB0-2CB9-4594-97D7-3F49C89D3ADC}" srcOrd="0" destOrd="0" presId="urn:microsoft.com/office/officeart/2018/5/layout/IconCircleLabelList"/>
    <dgm:cxn modelId="{12FB04CC-9C2F-4ED4-87DB-3BFEA4098D61}" type="presParOf" srcId="{F85A85AA-4580-43F8-8E04-77124DA8CC4F}" destId="{724C69AE-9EAE-4411-8A40-4DE7838E10D0}" srcOrd="1" destOrd="0" presId="urn:microsoft.com/office/officeart/2018/5/layout/IconCircleLabelList"/>
    <dgm:cxn modelId="{661E1E68-98B6-4AD3-9B06-97DE89908004}" type="presParOf" srcId="{F85A85AA-4580-43F8-8E04-77124DA8CC4F}" destId="{217339A8-7EEA-47E7-98BC-786AFBF7D89B}" srcOrd="2" destOrd="0" presId="urn:microsoft.com/office/officeart/2018/5/layout/IconCircleLabelList"/>
    <dgm:cxn modelId="{4A51710A-87A3-44ED-9D6C-951B311510F6}" type="presParOf" srcId="{F85A85AA-4580-43F8-8E04-77124DA8CC4F}" destId="{B41A6CBD-A136-4002-8AF4-456756C0AE09}" srcOrd="3" destOrd="0" presId="urn:microsoft.com/office/officeart/2018/5/layout/IconCircleLabelList"/>
    <dgm:cxn modelId="{6FDEC120-83B8-4D7F-8C8F-DFAB28798EE3}" type="presParOf" srcId="{D8ECE67B-C1CD-4312-9676-CC8373DE7B38}" destId="{E6FD8CFA-B2AE-47F6-B895-41294B4B48BB}" srcOrd="1" destOrd="0" presId="urn:microsoft.com/office/officeart/2018/5/layout/IconCircleLabelList"/>
    <dgm:cxn modelId="{34A63AD3-B991-4840-862B-1C50066BEE54}" type="presParOf" srcId="{D8ECE67B-C1CD-4312-9676-CC8373DE7B38}" destId="{DB4C3080-3A6A-45D0-A269-953E870EC89C}" srcOrd="2" destOrd="0" presId="urn:microsoft.com/office/officeart/2018/5/layout/IconCircleLabelList"/>
    <dgm:cxn modelId="{44249E2F-8A7D-4537-A7E6-20514D231159}" type="presParOf" srcId="{DB4C3080-3A6A-45D0-A269-953E870EC89C}" destId="{EE0A8CD1-2248-4B39-9180-BB4105727CE8}" srcOrd="0" destOrd="0" presId="urn:microsoft.com/office/officeart/2018/5/layout/IconCircleLabelList"/>
    <dgm:cxn modelId="{08D7D619-3969-40F0-BAE9-5DE83C09B677}" type="presParOf" srcId="{DB4C3080-3A6A-45D0-A269-953E870EC89C}" destId="{D3C1D646-C718-4D02-8B8F-4942A8296AE2}" srcOrd="1" destOrd="0" presId="urn:microsoft.com/office/officeart/2018/5/layout/IconCircleLabelList"/>
    <dgm:cxn modelId="{B57C651A-2C1A-4E92-A3B2-8E5848F5D6D6}" type="presParOf" srcId="{DB4C3080-3A6A-45D0-A269-953E870EC89C}" destId="{446D653C-ACB7-4304-A12C-C6F8E12CFFEE}" srcOrd="2" destOrd="0" presId="urn:microsoft.com/office/officeart/2018/5/layout/IconCircleLabelList"/>
    <dgm:cxn modelId="{203F3C4C-3B49-47A6-A9DB-30D11AD117B3}" type="presParOf" srcId="{DB4C3080-3A6A-45D0-A269-953E870EC89C}" destId="{A0958D18-FB04-4E74-B814-0F27366155B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9E9DF9-37FC-43F6-81C7-29C43112FE3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3FED703-3BC9-4B46-AE0F-590DBA4A75F2}">
      <dgm:prSet/>
      <dgm:spPr/>
      <dgm:t>
        <a:bodyPr/>
        <a:lstStyle/>
        <a:p>
          <a:r>
            <a:rPr lang="en-US"/>
            <a:t>Market value changes</a:t>
          </a:r>
        </a:p>
      </dgm:t>
    </dgm:pt>
    <dgm:pt modelId="{E99AD553-EF3C-4134-B639-6923CD0E30D1}" type="parTrans" cxnId="{7F52F417-11DA-44B5-9F04-7A0CB9233CD2}">
      <dgm:prSet/>
      <dgm:spPr/>
      <dgm:t>
        <a:bodyPr/>
        <a:lstStyle/>
        <a:p>
          <a:endParaRPr lang="en-US"/>
        </a:p>
      </dgm:t>
    </dgm:pt>
    <dgm:pt modelId="{91C9BB1F-C3DD-4EDA-A714-5B5DA3693426}" type="sibTrans" cxnId="{7F52F417-11DA-44B5-9F04-7A0CB9233CD2}">
      <dgm:prSet/>
      <dgm:spPr/>
      <dgm:t>
        <a:bodyPr/>
        <a:lstStyle/>
        <a:p>
          <a:endParaRPr lang="en-US"/>
        </a:p>
      </dgm:t>
    </dgm:pt>
    <dgm:pt modelId="{3CD64E36-A3D1-4177-B79F-B13346B1F593}">
      <dgm:prSet/>
      <dgm:spPr/>
      <dgm:t>
        <a:bodyPr/>
        <a:lstStyle/>
        <a:p>
          <a:r>
            <a:rPr lang="en-US"/>
            <a:t>Budgets and levies of various jurisdictions</a:t>
          </a:r>
        </a:p>
      </dgm:t>
    </dgm:pt>
    <dgm:pt modelId="{B8C0E560-2E6F-41E6-8E3A-90E9971DD5A6}" type="parTrans" cxnId="{7F30BC22-EF14-4323-BB21-F29B9EB8872D}">
      <dgm:prSet/>
      <dgm:spPr/>
      <dgm:t>
        <a:bodyPr/>
        <a:lstStyle/>
        <a:p>
          <a:endParaRPr lang="en-US"/>
        </a:p>
      </dgm:t>
    </dgm:pt>
    <dgm:pt modelId="{7940B9E3-4F30-49D2-9DFE-70A574A13A06}" type="sibTrans" cxnId="{7F30BC22-EF14-4323-BB21-F29B9EB8872D}">
      <dgm:prSet/>
      <dgm:spPr/>
      <dgm:t>
        <a:bodyPr/>
        <a:lstStyle/>
        <a:p>
          <a:endParaRPr lang="en-US"/>
        </a:p>
      </dgm:t>
    </dgm:pt>
    <dgm:pt modelId="{97D8607A-19C7-4437-B005-0DC2E8AD441A}">
      <dgm:prSet/>
      <dgm:spPr/>
      <dgm:t>
        <a:bodyPr/>
        <a:lstStyle/>
        <a:p>
          <a:r>
            <a:rPr lang="en-US"/>
            <a:t>Special assessments</a:t>
          </a:r>
        </a:p>
      </dgm:t>
    </dgm:pt>
    <dgm:pt modelId="{5F8A818F-0E4A-4B29-9EB1-33BD401C0AA5}" type="parTrans" cxnId="{0C5975BC-9ABE-414F-9070-0F74D0346FFE}">
      <dgm:prSet/>
      <dgm:spPr/>
      <dgm:t>
        <a:bodyPr/>
        <a:lstStyle/>
        <a:p>
          <a:endParaRPr lang="en-US"/>
        </a:p>
      </dgm:t>
    </dgm:pt>
    <dgm:pt modelId="{EBB33BE0-08D3-40F0-A808-0FDA3047EC2F}" type="sibTrans" cxnId="{0C5975BC-9ABE-414F-9070-0F74D0346FFE}">
      <dgm:prSet/>
      <dgm:spPr/>
      <dgm:t>
        <a:bodyPr/>
        <a:lstStyle/>
        <a:p>
          <a:endParaRPr lang="en-US"/>
        </a:p>
      </dgm:t>
    </dgm:pt>
    <dgm:pt modelId="{9B9C4867-24A1-44CC-96F8-D33A9BD2D353}">
      <dgm:prSet/>
      <dgm:spPr/>
      <dgm:t>
        <a:bodyPr/>
        <a:lstStyle/>
        <a:p>
          <a:r>
            <a:rPr lang="en-US"/>
            <a:t>Voters approve a referendum</a:t>
          </a:r>
        </a:p>
      </dgm:t>
    </dgm:pt>
    <dgm:pt modelId="{0417B944-894E-4B8B-9774-F705D6D51831}" type="parTrans" cxnId="{8C2D529A-2445-4C26-B8BC-49C6672930C3}">
      <dgm:prSet/>
      <dgm:spPr/>
      <dgm:t>
        <a:bodyPr/>
        <a:lstStyle/>
        <a:p>
          <a:endParaRPr lang="en-US"/>
        </a:p>
      </dgm:t>
    </dgm:pt>
    <dgm:pt modelId="{7F4173B9-E686-446E-AFB3-D311CF50823B}" type="sibTrans" cxnId="{8C2D529A-2445-4C26-B8BC-49C6672930C3}">
      <dgm:prSet/>
      <dgm:spPr/>
      <dgm:t>
        <a:bodyPr/>
        <a:lstStyle/>
        <a:p>
          <a:endParaRPr lang="en-US"/>
        </a:p>
      </dgm:t>
    </dgm:pt>
    <dgm:pt modelId="{D069AB5A-ACFC-41E1-87FB-53C06DC81CF5}">
      <dgm:prSet/>
      <dgm:spPr/>
      <dgm:t>
        <a:bodyPr/>
        <a:lstStyle/>
        <a:p>
          <a:r>
            <a:rPr lang="en-US"/>
            <a:t>Changes in Federal and State mandates</a:t>
          </a:r>
        </a:p>
      </dgm:t>
    </dgm:pt>
    <dgm:pt modelId="{C6D219D3-593B-4D63-9695-E140DCDD2074}" type="parTrans" cxnId="{94FB750E-6D08-4C7D-9AA2-7EADC3149DB4}">
      <dgm:prSet/>
      <dgm:spPr/>
      <dgm:t>
        <a:bodyPr/>
        <a:lstStyle/>
        <a:p>
          <a:endParaRPr lang="en-US"/>
        </a:p>
      </dgm:t>
    </dgm:pt>
    <dgm:pt modelId="{6F05CA3F-ADC7-43CE-B5B6-F8EF5C71EDCA}" type="sibTrans" cxnId="{94FB750E-6D08-4C7D-9AA2-7EADC3149DB4}">
      <dgm:prSet/>
      <dgm:spPr/>
      <dgm:t>
        <a:bodyPr/>
        <a:lstStyle/>
        <a:p>
          <a:endParaRPr lang="en-US"/>
        </a:p>
      </dgm:t>
    </dgm:pt>
    <dgm:pt modelId="{6441C169-24ED-4403-B8E9-F581936A8BC9}">
      <dgm:prSet/>
      <dgm:spPr/>
      <dgm:t>
        <a:bodyPr/>
        <a:lstStyle/>
        <a:p>
          <a:r>
            <a:rPr lang="en-US"/>
            <a:t>Changes in aid and revenue from State and Federal Governments</a:t>
          </a:r>
        </a:p>
      </dgm:t>
    </dgm:pt>
    <dgm:pt modelId="{5CC7EAB6-3CF7-4DAC-BCF9-382333C581B6}" type="parTrans" cxnId="{2E8FAC9A-ADB5-4118-9244-907BDB1E704C}">
      <dgm:prSet/>
      <dgm:spPr/>
      <dgm:t>
        <a:bodyPr/>
        <a:lstStyle/>
        <a:p>
          <a:endParaRPr lang="en-US"/>
        </a:p>
      </dgm:t>
    </dgm:pt>
    <dgm:pt modelId="{32DA9549-5036-4059-B8D8-86D842AF7201}" type="sibTrans" cxnId="{2E8FAC9A-ADB5-4118-9244-907BDB1E704C}">
      <dgm:prSet/>
      <dgm:spPr/>
      <dgm:t>
        <a:bodyPr/>
        <a:lstStyle/>
        <a:p>
          <a:endParaRPr lang="en-US"/>
        </a:p>
      </dgm:t>
    </dgm:pt>
    <dgm:pt modelId="{187CFD64-BB4F-45D4-89BF-B6177C099EDB}">
      <dgm:prSet/>
      <dgm:spPr/>
      <dgm:t>
        <a:bodyPr/>
        <a:lstStyle/>
        <a:p>
          <a:r>
            <a:rPr lang="en-US"/>
            <a:t>State Legislative changes</a:t>
          </a:r>
        </a:p>
      </dgm:t>
    </dgm:pt>
    <dgm:pt modelId="{8A386E20-1144-4820-AB94-0C7C43D820F7}" type="parTrans" cxnId="{A32DBA1C-05BC-4D45-AF74-38E3D6C5F76C}">
      <dgm:prSet/>
      <dgm:spPr/>
      <dgm:t>
        <a:bodyPr/>
        <a:lstStyle/>
        <a:p>
          <a:endParaRPr lang="en-US"/>
        </a:p>
      </dgm:t>
    </dgm:pt>
    <dgm:pt modelId="{BE4621E4-3D1C-4C35-B2BD-6804B667B760}" type="sibTrans" cxnId="{A32DBA1C-05BC-4D45-AF74-38E3D6C5F76C}">
      <dgm:prSet/>
      <dgm:spPr/>
      <dgm:t>
        <a:bodyPr/>
        <a:lstStyle/>
        <a:p>
          <a:endParaRPr lang="en-US"/>
        </a:p>
      </dgm:t>
    </dgm:pt>
    <dgm:pt modelId="{E5A39001-AE3A-407D-857D-0B29ABF3BDB8}" type="pres">
      <dgm:prSet presAssocID="{889E9DF9-37FC-43F6-81C7-29C43112FE3B}" presName="diagram" presStyleCnt="0">
        <dgm:presLayoutVars>
          <dgm:dir/>
          <dgm:resizeHandles val="exact"/>
        </dgm:presLayoutVars>
      </dgm:prSet>
      <dgm:spPr/>
    </dgm:pt>
    <dgm:pt modelId="{4B5F0429-9DA6-483C-8DE2-ABE050DCE9C1}" type="pres">
      <dgm:prSet presAssocID="{D3FED703-3BC9-4B46-AE0F-590DBA4A75F2}" presName="node" presStyleLbl="node1" presStyleIdx="0" presStyleCnt="7">
        <dgm:presLayoutVars>
          <dgm:bulletEnabled val="1"/>
        </dgm:presLayoutVars>
      </dgm:prSet>
      <dgm:spPr/>
    </dgm:pt>
    <dgm:pt modelId="{DA6709DF-502A-4BC3-AB0F-A1BB45847BA7}" type="pres">
      <dgm:prSet presAssocID="{91C9BB1F-C3DD-4EDA-A714-5B5DA3693426}" presName="sibTrans" presStyleCnt="0"/>
      <dgm:spPr/>
    </dgm:pt>
    <dgm:pt modelId="{2D185256-569F-484B-95B6-D81F283A7FB1}" type="pres">
      <dgm:prSet presAssocID="{3CD64E36-A3D1-4177-B79F-B13346B1F593}" presName="node" presStyleLbl="node1" presStyleIdx="1" presStyleCnt="7">
        <dgm:presLayoutVars>
          <dgm:bulletEnabled val="1"/>
        </dgm:presLayoutVars>
      </dgm:prSet>
      <dgm:spPr/>
    </dgm:pt>
    <dgm:pt modelId="{F95C7BA9-778E-4201-BA89-79C3DE31CF15}" type="pres">
      <dgm:prSet presAssocID="{7940B9E3-4F30-49D2-9DFE-70A574A13A06}" presName="sibTrans" presStyleCnt="0"/>
      <dgm:spPr/>
    </dgm:pt>
    <dgm:pt modelId="{50E3308B-BC78-4F64-9142-0545C75B9F40}" type="pres">
      <dgm:prSet presAssocID="{97D8607A-19C7-4437-B005-0DC2E8AD441A}" presName="node" presStyleLbl="node1" presStyleIdx="2" presStyleCnt="7">
        <dgm:presLayoutVars>
          <dgm:bulletEnabled val="1"/>
        </dgm:presLayoutVars>
      </dgm:prSet>
      <dgm:spPr/>
    </dgm:pt>
    <dgm:pt modelId="{D2E9F6DE-FE55-4121-BF2E-32A37CC6E02A}" type="pres">
      <dgm:prSet presAssocID="{EBB33BE0-08D3-40F0-A808-0FDA3047EC2F}" presName="sibTrans" presStyleCnt="0"/>
      <dgm:spPr/>
    </dgm:pt>
    <dgm:pt modelId="{D1DEEE75-518E-40E9-B7B8-B0D2F93C3852}" type="pres">
      <dgm:prSet presAssocID="{9B9C4867-24A1-44CC-96F8-D33A9BD2D353}" presName="node" presStyleLbl="node1" presStyleIdx="3" presStyleCnt="7">
        <dgm:presLayoutVars>
          <dgm:bulletEnabled val="1"/>
        </dgm:presLayoutVars>
      </dgm:prSet>
      <dgm:spPr/>
    </dgm:pt>
    <dgm:pt modelId="{21A76A2B-7444-4B3C-A423-CA649E50D0E4}" type="pres">
      <dgm:prSet presAssocID="{7F4173B9-E686-446E-AFB3-D311CF50823B}" presName="sibTrans" presStyleCnt="0"/>
      <dgm:spPr/>
    </dgm:pt>
    <dgm:pt modelId="{937C05B2-8F40-4B5E-9F01-F8532D6FF2B9}" type="pres">
      <dgm:prSet presAssocID="{D069AB5A-ACFC-41E1-87FB-53C06DC81CF5}" presName="node" presStyleLbl="node1" presStyleIdx="4" presStyleCnt="7">
        <dgm:presLayoutVars>
          <dgm:bulletEnabled val="1"/>
        </dgm:presLayoutVars>
      </dgm:prSet>
      <dgm:spPr/>
    </dgm:pt>
    <dgm:pt modelId="{E1041E5E-E2EB-4439-AEF9-359A401E0B76}" type="pres">
      <dgm:prSet presAssocID="{6F05CA3F-ADC7-43CE-B5B6-F8EF5C71EDCA}" presName="sibTrans" presStyleCnt="0"/>
      <dgm:spPr/>
    </dgm:pt>
    <dgm:pt modelId="{712ED28B-C487-46C0-A41C-E2A3CD426431}" type="pres">
      <dgm:prSet presAssocID="{6441C169-24ED-4403-B8E9-F581936A8BC9}" presName="node" presStyleLbl="node1" presStyleIdx="5" presStyleCnt="7">
        <dgm:presLayoutVars>
          <dgm:bulletEnabled val="1"/>
        </dgm:presLayoutVars>
      </dgm:prSet>
      <dgm:spPr/>
    </dgm:pt>
    <dgm:pt modelId="{82ACF7C8-337F-4165-8D51-A0844DB804BD}" type="pres">
      <dgm:prSet presAssocID="{32DA9549-5036-4059-B8D8-86D842AF7201}" presName="sibTrans" presStyleCnt="0"/>
      <dgm:spPr/>
    </dgm:pt>
    <dgm:pt modelId="{AFB986BF-DDE6-485A-A370-5B046321D6E8}" type="pres">
      <dgm:prSet presAssocID="{187CFD64-BB4F-45D4-89BF-B6177C099EDB}" presName="node" presStyleLbl="node1" presStyleIdx="6" presStyleCnt="7">
        <dgm:presLayoutVars>
          <dgm:bulletEnabled val="1"/>
        </dgm:presLayoutVars>
      </dgm:prSet>
      <dgm:spPr/>
    </dgm:pt>
  </dgm:ptLst>
  <dgm:cxnLst>
    <dgm:cxn modelId="{94FB750E-6D08-4C7D-9AA2-7EADC3149DB4}" srcId="{889E9DF9-37FC-43F6-81C7-29C43112FE3B}" destId="{D069AB5A-ACFC-41E1-87FB-53C06DC81CF5}" srcOrd="4" destOrd="0" parTransId="{C6D219D3-593B-4D63-9695-E140DCDD2074}" sibTransId="{6F05CA3F-ADC7-43CE-B5B6-F8EF5C71EDCA}"/>
    <dgm:cxn modelId="{7F52F417-11DA-44B5-9F04-7A0CB9233CD2}" srcId="{889E9DF9-37FC-43F6-81C7-29C43112FE3B}" destId="{D3FED703-3BC9-4B46-AE0F-590DBA4A75F2}" srcOrd="0" destOrd="0" parTransId="{E99AD553-EF3C-4134-B639-6923CD0E30D1}" sibTransId="{91C9BB1F-C3DD-4EDA-A714-5B5DA3693426}"/>
    <dgm:cxn modelId="{A32DBA1C-05BC-4D45-AF74-38E3D6C5F76C}" srcId="{889E9DF9-37FC-43F6-81C7-29C43112FE3B}" destId="{187CFD64-BB4F-45D4-89BF-B6177C099EDB}" srcOrd="6" destOrd="0" parTransId="{8A386E20-1144-4820-AB94-0C7C43D820F7}" sibTransId="{BE4621E4-3D1C-4C35-B2BD-6804B667B760}"/>
    <dgm:cxn modelId="{7F30BC22-EF14-4323-BB21-F29B9EB8872D}" srcId="{889E9DF9-37FC-43F6-81C7-29C43112FE3B}" destId="{3CD64E36-A3D1-4177-B79F-B13346B1F593}" srcOrd="1" destOrd="0" parTransId="{B8C0E560-2E6F-41E6-8E3A-90E9971DD5A6}" sibTransId="{7940B9E3-4F30-49D2-9DFE-70A574A13A06}"/>
    <dgm:cxn modelId="{A16E6F37-9A1B-4A8D-91E1-7D22BA691F2F}" type="presOf" srcId="{3CD64E36-A3D1-4177-B79F-B13346B1F593}" destId="{2D185256-569F-484B-95B6-D81F283A7FB1}" srcOrd="0" destOrd="0" presId="urn:microsoft.com/office/officeart/2005/8/layout/default"/>
    <dgm:cxn modelId="{3A56CB68-1621-482E-8290-C22A9B5CD9C3}" type="presOf" srcId="{6441C169-24ED-4403-B8E9-F581936A8BC9}" destId="{712ED28B-C487-46C0-A41C-E2A3CD426431}" srcOrd="0" destOrd="0" presId="urn:microsoft.com/office/officeart/2005/8/layout/default"/>
    <dgm:cxn modelId="{66210E70-66D8-4085-84D8-E72DC35E6216}" type="presOf" srcId="{9B9C4867-24A1-44CC-96F8-D33A9BD2D353}" destId="{D1DEEE75-518E-40E9-B7B8-B0D2F93C3852}" srcOrd="0" destOrd="0" presId="urn:microsoft.com/office/officeart/2005/8/layout/default"/>
    <dgm:cxn modelId="{511E7D7B-3DDA-4E9C-8C33-2F856F2E1165}" type="presOf" srcId="{187CFD64-BB4F-45D4-89BF-B6177C099EDB}" destId="{AFB986BF-DDE6-485A-A370-5B046321D6E8}" srcOrd="0" destOrd="0" presId="urn:microsoft.com/office/officeart/2005/8/layout/default"/>
    <dgm:cxn modelId="{8C2D529A-2445-4C26-B8BC-49C6672930C3}" srcId="{889E9DF9-37FC-43F6-81C7-29C43112FE3B}" destId="{9B9C4867-24A1-44CC-96F8-D33A9BD2D353}" srcOrd="3" destOrd="0" parTransId="{0417B944-894E-4B8B-9774-F705D6D51831}" sibTransId="{7F4173B9-E686-446E-AFB3-D311CF50823B}"/>
    <dgm:cxn modelId="{2E8FAC9A-ADB5-4118-9244-907BDB1E704C}" srcId="{889E9DF9-37FC-43F6-81C7-29C43112FE3B}" destId="{6441C169-24ED-4403-B8E9-F581936A8BC9}" srcOrd="5" destOrd="0" parTransId="{5CC7EAB6-3CF7-4DAC-BCF9-382333C581B6}" sibTransId="{32DA9549-5036-4059-B8D8-86D842AF7201}"/>
    <dgm:cxn modelId="{CFCC8FB1-A8CB-4AA7-8EB4-20569660A646}" type="presOf" srcId="{889E9DF9-37FC-43F6-81C7-29C43112FE3B}" destId="{E5A39001-AE3A-407D-857D-0B29ABF3BDB8}" srcOrd="0" destOrd="0" presId="urn:microsoft.com/office/officeart/2005/8/layout/default"/>
    <dgm:cxn modelId="{0C5975BC-9ABE-414F-9070-0F74D0346FFE}" srcId="{889E9DF9-37FC-43F6-81C7-29C43112FE3B}" destId="{97D8607A-19C7-4437-B005-0DC2E8AD441A}" srcOrd="2" destOrd="0" parTransId="{5F8A818F-0E4A-4B29-9EB1-33BD401C0AA5}" sibTransId="{EBB33BE0-08D3-40F0-A808-0FDA3047EC2F}"/>
    <dgm:cxn modelId="{76B622C6-6253-40C0-BBD7-5BFB1A3AC581}" type="presOf" srcId="{D3FED703-3BC9-4B46-AE0F-590DBA4A75F2}" destId="{4B5F0429-9DA6-483C-8DE2-ABE050DCE9C1}" srcOrd="0" destOrd="0" presId="urn:microsoft.com/office/officeart/2005/8/layout/default"/>
    <dgm:cxn modelId="{561DE6D4-9002-42BE-8AD4-73D73ACE7D38}" type="presOf" srcId="{D069AB5A-ACFC-41E1-87FB-53C06DC81CF5}" destId="{937C05B2-8F40-4B5E-9F01-F8532D6FF2B9}" srcOrd="0" destOrd="0" presId="urn:microsoft.com/office/officeart/2005/8/layout/default"/>
    <dgm:cxn modelId="{443B03F0-2B42-4CE1-8D1E-84EFD04E8559}" type="presOf" srcId="{97D8607A-19C7-4437-B005-0DC2E8AD441A}" destId="{50E3308B-BC78-4F64-9142-0545C75B9F40}" srcOrd="0" destOrd="0" presId="urn:microsoft.com/office/officeart/2005/8/layout/default"/>
    <dgm:cxn modelId="{B5C26D22-4A6D-4BE8-9553-11C0019CB3B1}" type="presParOf" srcId="{E5A39001-AE3A-407D-857D-0B29ABF3BDB8}" destId="{4B5F0429-9DA6-483C-8DE2-ABE050DCE9C1}" srcOrd="0" destOrd="0" presId="urn:microsoft.com/office/officeart/2005/8/layout/default"/>
    <dgm:cxn modelId="{EA35FF64-3E3D-4855-AE97-C2BD7CE3C2CD}" type="presParOf" srcId="{E5A39001-AE3A-407D-857D-0B29ABF3BDB8}" destId="{DA6709DF-502A-4BC3-AB0F-A1BB45847BA7}" srcOrd="1" destOrd="0" presId="urn:microsoft.com/office/officeart/2005/8/layout/default"/>
    <dgm:cxn modelId="{B18215B1-2B0D-4F21-A085-D633C31540C8}" type="presParOf" srcId="{E5A39001-AE3A-407D-857D-0B29ABF3BDB8}" destId="{2D185256-569F-484B-95B6-D81F283A7FB1}" srcOrd="2" destOrd="0" presId="urn:microsoft.com/office/officeart/2005/8/layout/default"/>
    <dgm:cxn modelId="{3E5225FF-3717-48B9-9783-009CD1A80FF5}" type="presParOf" srcId="{E5A39001-AE3A-407D-857D-0B29ABF3BDB8}" destId="{F95C7BA9-778E-4201-BA89-79C3DE31CF15}" srcOrd="3" destOrd="0" presId="urn:microsoft.com/office/officeart/2005/8/layout/default"/>
    <dgm:cxn modelId="{B1780C24-A92A-4874-8B9E-1D27AA1B0EE7}" type="presParOf" srcId="{E5A39001-AE3A-407D-857D-0B29ABF3BDB8}" destId="{50E3308B-BC78-4F64-9142-0545C75B9F40}" srcOrd="4" destOrd="0" presId="urn:microsoft.com/office/officeart/2005/8/layout/default"/>
    <dgm:cxn modelId="{682B1302-E0DA-4436-96DE-016706F1BCE3}" type="presParOf" srcId="{E5A39001-AE3A-407D-857D-0B29ABF3BDB8}" destId="{D2E9F6DE-FE55-4121-BF2E-32A37CC6E02A}" srcOrd="5" destOrd="0" presId="urn:microsoft.com/office/officeart/2005/8/layout/default"/>
    <dgm:cxn modelId="{42DC4F8C-43D7-4E2D-AC2E-591B12284FCC}" type="presParOf" srcId="{E5A39001-AE3A-407D-857D-0B29ABF3BDB8}" destId="{D1DEEE75-518E-40E9-B7B8-B0D2F93C3852}" srcOrd="6" destOrd="0" presId="urn:microsoft.com/office/officeart/2005/8/layout/default"/>
    <dgm:cxn modelId="{77C7ACC9-43A5-44F2-906D-4F75C2A9AFA1}" type="presParOf" srcId="{E5A39001-AE3A-407D-857D-0B29ABF3BDB8}" destId="{21A76A2B-7444-4B3C-A423-CA649E50D0E4}" srcOrd="7" destOrd="0" presId="urn:microsoft.com/office/officeart/2005/8/layout/default"/>
    <dgm:cxn modelId="{3AB10149-0117-4EAE-9384-ACED035963B1}" type="presParOf" srcId="{E5A39001-AE3A-407D-857D-0B29ABF3BDB8}" destId="{937C05B2-8F40-4B5E-9F01-F8532D6FF2B9}" srcOrd="8" destOrd="0" presId="urn:microsoft.com/office/officeart/2005/8/layout/default"/>
    <dgm:cxn modelId="{AC58C001-2F91-4398-A8F1-96750485F8A1}" type="presParOf" srcId="{E5A39001-AE3A-407D-857D-0B29ABF3BDB8}" destId="{E1041E5E-E2EB-4439-AEF9-359A401E0B76}" srcOrd="9" destOrd="0" presId="urn:microsoft.com/office/officeart/2005/8/layout/default"/>
    <dgm:cxn modelId="{3ED880BB-F643-4D33-B571-F1C14D4F6867}" type="presParOf" srcId="{E5A39001-AE3A-407D-857D-0B29ABF3BDB8}" destId="{712ED28B-C487-46C0-A41C-E2A3CD426431}" srcOrd="10" destOrd="0" presId="urn:microsoft.com/office/officeart/2005/8/layout/default"/>
    <dgm:cxn modelId="{0B4A35AA-BA84-4BD6-A866-C3B2B87228AE}" type="presParOf" srcId="{E5A39001-AE3A-407D-857D-0B29ABF3BDB8}" destId="{82ACF7C8-337F-4165-8D51-A0844DB804BD}" srcOrd="11" destOrd="0" presId="urn:microsoft.com/office/officeart/2005/8/layout/default"/>
    <dgm:cxn modelId="{C53CA9E7-50A7-49D6-B94B-320969FC3C3D}" type="presParOf" srcId="{E5A39001-AE3A-407D-857D-0B29ABF3BDB8}" destId="{AFB986BF-DDE6-485A-A370-5B046321D6E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522F1-A4E6-478A-9AD2-7E44E6430D86}">
      <dsp:nvSpPr>
        <dsp:cNvPr id="0" name=""/>
        <dsp:cNvSpPr/>
      </dsp:nvSpPr>
      <dsp:spPr>
        <a:xfrm>
          <a:off x="0" y="1844"/>
          <a:ext cx="6591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43D3C-3BEC-41C0-94CC-74F5690A6C91}">
      <dsp:nvSpPr>
        <dsp:cNvPr id="0" name=""/>
        <dsp:cNvSpPr/>
      </dsp:nvSpPr>
      <dsp:spPr>
        <a:xfrm>
          <a:off x="0" y="1844"/>
          <a:ext cx="6591300" cy="62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Budget Process to Date</a:t>
          </a:r>
        </a:p>
      </dsp:txBody>
      <dsp:txXfrm>
        <a:off x="0" y="1844"/>
        <a:ext cx="6591300" cy="629093"/>
      </dsp:txXfrm>
    </dsp:sp>
    <dsp:sp modelId="{DE097DB4-A071-4D78-9E0C-AD89F03B5D23}">
      <dsp:nvSpPr>
        <dsp:cNvPr id="0" name=""/>
        <dsp:cNvSpPr/>
      </dsp:nvSpPr>
      <dsp:spPr>
        <a:xfrm>
          <a:off x="0" y="630938"/>
          <a:ext cx="6591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BE41E-173D-4117-8BD5-69CF8C63AD55}">
      <dsp:nvSpPr>
        <dsp:cNvPr id="0" name=""/>
        <dsp:cNvSpPr/>
      </dsp:nvSpPr>
      <dsp:spPr>
        <a:xfrm>
          <a:off x="0" y="630938"/>
          <a:ext cx="6591300" cy="62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Property Taxation 101</a:t>
          </a:r>
        </a:p>
      </dsp:txBody>
      <dsp:txXfrm>
        <a:off x="0" y="630938"/>
        <a:ext cx="6591300" cy="629093"/>
      </dsp:txXfrm>
    </dsp:sp>
    <dsp:sp modelId="{54277A36-B461-42E5-AAF8-F5768268B394}">
      <dsp:nvSpPr>
        <dsp:cNvPr id="0" name=""/>
        <dsp:cNvSpPr/>
      </dsp:nvSpPr>
      <dsp:spPr>
        <a:xfrm>
          <a:off x="0" y="1260031"/>
          <a:ext cx="6591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0C0A1-0F81-4756-A4EB-AEEEF68BF261}">
      <dsp:nvSpPr>
        <dsp:cNvPr id="0" name=""/>
        <dsp:cNvSpPr/>
      </dsp:nvSpPr>
      <dsp:spPr>
        <a:xfrm>
          <a:off x="0" y="1260031"/>
          <a:ext cx="6591300" cy="62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Tax Levy and General Fund Budget</a:t>
          </a:r>
        </a:p>
      </dsp:txBody>
      <dsp:txXfrm>
        <a:off x="0" y="1260031"/>
        <a:ext cx="6591300" cy="629093"/>
      </dsp:txXfrm>
    </dsp:sp>
    <dsp:sp modelId="{2C832B46-9A22-4039-8207-057402A7E277}">
      <dsp:nvSpPr>
        <dsp:cNvPr id="0" name=""/>
        <dsp:cNvSpPr/>
      </dsp:nvSpPr>
      <dsp:spPr>
        <a:xfrm>
          <a:off x="0" y="1889124"/>
          <a:ext cx="6591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9047B-3B76-4E3E-8897-5E675A0C4833}">
      <dsp:nvSpPr>
        <dsp:cNvPr id="0" name=""/>
        <dsp:cNvSpPr/>
      </dsp:nvSpPr>
      <dsp:spPr>
        <a:xfrm>
          <a:off x="0" y="1889125"/>
          <a:ext cx="6591300" cy="62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Enterprise Fund Budgets</a:t>
          </a:r>
        </a:p>
      </dsp:txBody>
      <dsp:txXfrm>
        <a:off x="0" y="1889125"/>
        <a:ext cx="6591300" cy="629093"/>
      </dsp:txXfrm>
    </dsp:sp>
    <dsp:sp modelId="{FC690735-9D08-4A43-B4A3-FA86AFA97F28}">
      <dsp:nvSpPr>
        <dsp:cNvPr id="0" name=""/>
        <dsp:cNvSpPr/>
      </dsp:nvSpPr>
      <dsp:spPr>
        <a:xfrm>
          <a:off x="0" y="2518218"/>
          <a:ext cx="6591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35298-CF05-4B6B-8BCD-C6E3D33FE108}">
      <dsp:nvSpPr>
        <dsp:cNvPr id="0" name=""/>
        <dsp:cNvSpPr/>
      </dsp:nvSpPr>
      <dsp:spPr>
        <a:xfrm>
          <a:off x="0" y="2518218"/>
          <a:ext cx="6591300" cy="62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Conclusion / Summary</a:t>
          </a:r>
        </a:p>
      </dsp:txBody>
      <dsp:txXfrm>
        <a:off x="0" y="2518218"/>
        <a:ext cx="6591300" cy="629093"/>
      </dsp:txXfrm>
    </dsp:sp>
    <dsp:sp modelId="{58E747C5-BAEA-48F4-86A9-85281B7F059F}">
      <dsp:nvSpPr>
        <dsp:cNvPr id="0" name=""/>
        <dsp:cNvSpPr/>
      </dsp:nvSpPr>
      <dsp:spPr>
        <a:xfrm>
          <a:off x="0" y="3147311"/>
          <a:ext cx="6591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53F6A-C000-4A9D-B095-6691EEA6F499}">
      <dsp:nvSpPr>
        <dsp:cNvPr id="0" name=""/>
        <dsp:cNvSpPr/>
      </dsp:nvSpPr>
      <dsp:spPr>
        <a:xfrm>
          <a:off x="0" y="3147311"/>
          <a:ext cx="6591300" cy="62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Next Steps</a:t>
          </a:r>
        </a:p>
      </dsp:txBody>
      <dsp:txXfrm>
        <a:off x="0" y="3147311"/>
        <a:ext cx="6591300" cy="629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89EB0-2CB9-4594-97D7-3F49C89D3ADC}">
      <dsp:nvSpPr>
        <dsp:cNvPr id="0" name=""/>
        <dsp:cNvSpPr/>
      </dsp:nvSpPr>
      <dsp:spPr>
        <a:xfrm>
          <a:off x="634884" y="257874"/>
          <a:ext cx="1818562" cy="1818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C69AE-9EAE-4411-8A40-4DE7838E10D0}">
      <dsp:nvSpPr>
        <dsp:cNvPr id="0" name=""/>
        <dsp:cNvSpPr/>
      </dsp:nvSpPr>
      <dsp:spPr>
        <a:xfrm>
          <a:off x="1022446" y="645437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A6CBD-A136-4002-8AF4-456756C0AE09}">
      <dsp:nvSpPr>
        <dsp:cNvPr id="0" name=""/>
        <dsp:cNvSpPr/>
      </dsp:nvSpPr>
      <dsp:spPr>
        <a:xfrm>
          <a:off x="53540" y="2642875"/>
          <a:ext cx="298125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City Council and Staff started the Budget June 1</a:t>
          </a:r>
          <a:r>
            <a:rPr lang="en-US" sz="1100" kern="1200" baseline="30000" dirty="0"/>
            <a:t>st</a:t>
          </a:r>
          <a:r>
            <a:rPr lang="en-US" sz="1100" kern="1200" dirty="0"/>
            <a:t>, 2023.  Several individual and committee meetings, and Budget and Finance Committee meetings have been held.</a:t>
          </a:r>
        </a:p>
      </dsp:txBody>
      <dsp:txXfrm>
        <a:off x="53540" y="2642875"/>
        <a:ext cx="2981250" cy="877500"/>
      </dsp:txXfrm>
    </dsp:sp>
    <dsp:sp modelId="{EE0A8CD1-2248-4B39-9180-BB4105727CE8}">
      <dsp:nvSpPr>
        <dsp:cNvPr id="0" name=""/>
        <dsp:cNvSpPr/>
      </dsp:nvSpPr>
      <dsp:spPr>
        <a:xfrm>
          <a:off x="4137853" y="257874"/>
          <a:ext cx="1818562" cy="1818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1D646-C718-4D02-8B8F-4942A8296AE2}">
      <dsp:nvSpPr>
        <dsp:cNvPr id="0" name=""/>
        <dsp:cNvSpPr/>
      </dsp:nvSpPr>
      <dsp:spPr>
        <a:xfrm>
          <a:off x="4525415" y="645437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58D18-FB04-4E74-B814-0F27366155B7}">
      <dsp:nvSpPr>
        <dsp:cNvPr id="0" name=""/>
        <dsp:cNvSpPr/>
      </dsp:nvSpPr>
      <dsp:spPr>
        <a:xfrm>
          <a:off x="3556509" y="2642875"/>
          <a:ext cx="298125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The City Council adopted the preliminary budget and tax levy on September 19</a:t>
          </a:r>
          <a:r>
            <a:rPr lang="en-US" sz="1100" kern="1200" baseline="30000" dirty="0"/>
            <a:t>th</a:t>
          </a:r>
          <a:r>
            <a:rPr lang="en-US" sz="1100" kern="1200" dirty="0"/>
            <a:t> , 2023</a:t>
          </a:r>
        </a:p>
      </dsp:txBody>
      <dsp:txXfrm>
        <a:off x="3556509" y="2642875"/>
        <a:ext cx="2981250" cy="877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F0429-9DA6-483C-8DE2-ABE050DCE9C1}">
      <dsp:nvSpPr>
        <dsp:cNvPr id="0" name=""/>
        <dsp:cNvSpPr/>
      </dsp:nvSpPr>
      <dsp:spPr>
        <a:xfrm>
          <a:off x="278070" y="3137"/>
          <a:ext cx="1885987" cy="1131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Market value changes</a:t>
          </a:r>
        </a:p>
      </dsp:txBody>
      <dsp:txXfrm>
        <a:off x="278070" y="3137"/>
        <a:ext cx="1885987" cy="1131592"/>
      </dsp:txXfrm>
    </dsp:sp>
    <dsp:sp modelId="{2D185256-569F-484B-95B6-D81F283A7FB1}">
      <dsp:nvSpPr>
        <dsp:cNvPr id="0" name=""/>
        <dsp:cNvSpPr/>
      </dsp:nvSpPr>
      <dsp:spPr>
        <a:xfrm>
          <a:off x="2352656" y="3137"/>
          <a:ext cx="1885987" cy="1131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Budgets and levies of various jurisdictions</a:t>
          </a:r>
        </a:p>
      </dsp:txBody>
      <dsp:txXfrm>
        <a:off x="2352656" y="3137"/>
        <a:ext cx="1885987" cy="1131592"/>
      </dsp:txXfrm>
    </dsp:sp>
    <dsp:sp modelId="{50E3308B-BC78-4F64-9142-0545C75B9F40}">
      <dsp:nvSpPr>
        <dsp:cNvPr id="0" name=""/>
        <dsp:cNvSpPr/>
      </dsp:nvSpPr>
      <dsp:spPr>
        <a:xfrm>
          <a:off x="4427242" y="3137"/>
          <a:ext cx="1885987" cy="1131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Special assessments</a:t>
          </a:r>
        </a:p>
      </dsp:txBody>
      <dsp:txXfrm>
        <a:off x="4427242" y="3137"/>
        <a:ext cx="1885987" cy="1131592"/>
      </dsp:txXfrm>
    </dsp:sp>
    <dsp:sp modelId="{D1DEEE75-518E-40E9-B7B8-B0D2F93C3852}">
      <dsp:nvSpPr>
        <dsp:cNvPr id="0" name=""/>
        <dsp:cNvSpPr/>
      </dsp:nvSpPr>
      <dsp:spPr>
        <a:xfrm>
          <a:off x="278070" y="1323328"/>
          <a:ext cx="1885987" cy="1131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Voters approve a referendum</a:t>
          </a:r>
        </a:p>
      </dsp:txBody>
      <dsp:txXfrm>
        <a:off x="278070" y="1323328"/>
        <a:ext cx="1885987" cy="1131592"/>
      </dsp:txXfrm>
    </dsp:sp>
    <dsp:sp modelId="{937C05B2-8F40-4B5E-9F01-F8532D6FF2B9}">
      <dsp:nvSpPr>
        <dsp:cNvPr id="0" name=""/>
        <dsp:cNvSpPr/>
      </dsp:nvSpPr>
      <dsp:spPr>
        <a:xfrm>
          <a:off x="2352656" y="1323328"/>
          <a:ext cx="1885987" cy="1131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Changes in Federal and State mandates</a:t>
          </a:r>
        </a:p>
      </dsp:txBody>
      <dsp:txXfrm>
        <a:off x="2352656" y="1323328"/>
        <a:ext cx="1885987" cy="1131592"/>
      </dsp:txXfrm>
    </dsp:sp>
    <dsp:sp modelId="{712ED28B-C487-46C0-A41C-E2A3CD426431}">
      <dsp:nvSpPr>
        <dsp:cNvPr id="0" name=""/>
        <dsp:cNvSpPr/>
      </dsp:nvSpPr>
      <dsp:spPr>
        <a:xfrm>
          <a:off x="4427242" y="1323328"/>
          <a:ext cx="1885987" cy="1131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Changes in aid and revenue from State and Federal Governments</a:t>
          </a:r>
        </a:p>
      </dsp:txBody>
      <dsp:txXfrm>
        <a:off x="4427242" y="1323328"/>
        <a:ext cx="1885987" cy="1131592"/>
      </dsp:txXfrm>
    </dsp:sp>
    <dsp:sp modelId="{AFB986BF-DDE6-485A-A370-5B046321D6E8}">
      <dsp:nvSpPr>
        <dsp:cNvPr id="0" name=""/>
        <dsp:cNvSpPr/>
      </dsp:nvSpPr>
      <dsp:spPr>
        <a:xfrm>
          <a:off x="2352656" y="2643519"/>
          <a:ext cx="1885987" cy="1131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State Legislative changes</a:t>
          </a:r>
        </a:p>
      </dsp:txBody>
      <dsp:txXfrm>
        <a:off x="2352656" y="2643519"/>
        <a:ext cx="1885987" cy="1131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3CFBC99-83C8-4542-AB2F-7A451716F4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627" cy="46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612AA7D1-C3A7-40E1-8179-31E5B1F952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72" y="1"/>
            <a:ext cx="3037627" cy="46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ECE82747-107B-4888-936E-95B1F27950B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823"/>
            <a:ext cx="3037627" cy="46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EF57995D-1C5D-4A38-914B-A62CC6698FF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72" y="8829823"/>
            <a:ext cx="3037627" cy="46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7CF6D23-4FC6-45A7-94A8-B252A9E2C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854E4BF-B85E-4543-A793-5C83294D29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627" cy="46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F617C2E-E938-4767-9DE2-5FE602C0353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172" y="1"/>
            <a:ext cx="3037627" cy="46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C715A23F-D8EE-43E5-949F-CE72DC5F856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BD5C5DB8-8DE8-45B7-9CED-5772A1183C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1" y="4416510"/>
            <a:ext cx="5607679" cy="41832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6AEDFB2D-F461-4144-B357-BA0A2FB237D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823"/>
            <a:ext cx="3037627" cy="46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0EE45243-4D3D-49FD-824A-1EF2D58141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72" y="8829823"/>
            <a:ext cx="3037627" cy="46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C756C7-0D8F-4DB6-AF68-CE9A8BAC64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EF67232-44B8-4A93-AF34-74E44F9389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8B4947-B35A-469E-A4EF-4675916358D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BE72848-0D36-4478-8B1A-E6DE7413EC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FA26644-2C33-4213-84B8-F5502201D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75F310C1-5080-4A8F-8100-7D57A6844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DE21A7-6428-441D-9E84-824BCE8376C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DDE5429A-C7C2-4D76-9B47-49B1A3919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E654879-0285-4B80-934E-D71A5881C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34B5CF8-06F5-4781-ABDD-03F837F9B2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3B453B-FCD3-4192-AF51-2C25CFDF6B5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BA7A763-84E6-4428-8C35-9DE41AC9B1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AC89A0F4-B830-4E10-ABB4-FDBDC9FA1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6390B489-D90B-4901-B067-C8BDD94CB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52B661-58F2-41DE-8325-4B1D036E4B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C39D658C-B84B-4F5E-AD80-0032E93B8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583F3C8C-7D88-4E4A-A084-AB0FC77744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8C9899DC-E28A-4989-8B40-25818B169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730643-7BCC-4E95-AE9B-ED78C8D8ED3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001E945-7407-4074-BED0-1D3A1F137F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D75F6066-C59C-4CF3-B531-C89D80C8B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68BCBA3C-9FCE-455C-9C7F-9630717022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2B1F0C-F24B-4FA6-801C-9C0D65D6E46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DC9AE36B-7668-4279-BCC2-D8D945DEBF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5761CCF7-8458-424E-A234-0CC40AD83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1D3C69AE-7AD6-4085-B126-3812F404D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2DC9BD-7288-4AE8-9333-3AB9F09652C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82731468-4DF3-42B0-BE77-6A3EE2772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E97BA4EF-3E31-4D7E-8196-8832DC46B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98B34988-D940-4469-8E53-DA4016E4FF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881F2E-F415-4B60-9B10-E2D51DDF4F9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D2432955-3058-4005-AA97-562D90A6E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FF598CCA-EC33-4AB0-B82A-995146B44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1152ED2-609C-479F-924A-7E38ECE47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A535DD-DC8E-47C0-8CA4-EA399784081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34ED5DC6-0D5F-46E2-A72C-BC04BED71E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75C66252-84F0-486C-9763-0C5EF4573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B509A4FA-206A-4785-8452-8F5A0E9A83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28220A-7623-4F9C-A00F-BC630C218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5060EEDA-9D7B-46D0-99D1-07083FC929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D90C753D-33A0-441B-B7E5-6E7F6A5DA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1459B69-6ACD-4F52-961D-2EAA70CA0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817ABD-847C-4CD4-8787-F4E2708259B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D1A6035-E87D-4AEA-9CA7-858C29F75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E55282C-F47F-475F-9E25-305ACE82B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AEFA85A1-92AA-4BD8-8029-6BE4EE9CC8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37B94A-CBBC-4B30-A8A7-2736C1BCC24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34349124-A70D-4DAF-8AB3-0097DA7FB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7BD245D-91EE-4EB7-AB4D-B40989F64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F45DECA-BE4A-4B74-A2A8-3511338B9E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5A62BF-178D-48DC-941A-D98AB05D9FD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342ECFE-D382-470F-B316-A6AFBDA8B1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F6A9237-BABA-4025-901A-7140009F1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94F246C-AEB8-4DF1-AC60-46613CE9C0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3F5EEF-BE86-4F03-B144-32C5740809E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EE0A0B89-9568-4FFD-9AE7-E2B347D6ED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D272A344-09DE-455D-872E-85CBA09AF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15BBC0AB-06D9-4223-BE0D-02B640E7A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B1B97F-B13C-47CB-84B2-408CBCDDAED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D2E931F-E403-4066-AE08-1D405956E5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0A14937-E19E-482B-9D41-40D6FD56B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F6223C2D-B3A3-4C6B-A512-85546BD51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C869E-6739-443B-91EF-8A0A855F0C3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BEF98DF-37EC-4044-843F-3D91D791A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442AF429-0C1C-498E-BA31-8EBA353DBA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E64A9B3-D923-429D-8D84-07FF052DE1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5368B7-F61F-43BB-AF8E-B41567221A4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C5A3110-DBA1-4161-AF50-460D707F7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2D7C8FEA-03E7-4193-9E2B-CA0A048DA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23F2033D-09E2-41CF-97DA-9C74524BF3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8448" indent="-2878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1458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041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2625" indent="-23029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B1282-4620-4566-8772-4DEF84CF09A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A218502-BD7B-422E-AE11-4512B8CBD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4DB129BD-8FB6-4784-AC2E-FBAB01893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27FB50E8-0C96-4F13-9B7F-60F73B83ED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2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CF7836EE-FD39-4C7D-8EB5-D0B9FE1912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77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CF7836EE-FD39-4C7D-8EB5-D0B9FE1912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53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CF7836EE-FD39-4C7D-8EB5-D0B9FE1912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230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CF7836EE-FD39-4C7D-8EB5-D0B9FE1912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407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CF7836EE-FD39-4C7D-8EB5-D0B9FE1912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10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7BFD8-5B78-497F-A2E7-6A2164FF1DF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137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BB0F14-A69C-4559-8785-6BCA149D8D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419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607966-6F96-4BAD-923B-9E32AE4E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233CF8-BAAE-41D1-8AAE-B3DABD2A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D5C620-6F25-4412-901B-E9481CD3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30A54-53CC-4AED-800F-50159911CF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654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6BE24-E835-47EC-B24E-83E8C3D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82D6-5E88-43AB-B295-FA8E18FE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4BDA0-E57F-46D0-BA2D-5BCF56AAA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76E8D-ED65-4A5F-B374-7F88CA1682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70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606F9-9EA3-49EA-BA42-8CB6D702247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5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0EFCEADD-318A-4A70-812F-BABED6942D4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04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D2F76DB4-BD67-4D35-9B4E-4B3E956349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56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051818CE-4C6A-43FF-8546-038F59FE194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39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FD5AA-8D57-4110-A124-B91C52ADEB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72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8D7EC-D3C4-4BFD-9D02-C0B95917B8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09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1F5FD-694B-4361-B560-3605E942A9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72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CF7836EE-FD39-4C7D-8EB5-D0B9FE1912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96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CF7836EE-FD39-4C7D-8EB5-D0B9FE1912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41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  <p:sldLayoutId id="2147484621" r:id="rId12"/>
    <p:sldLayoutId id="2147484622" r:id="rId13"/>
    <p:sldLayoutId id="2147484623" r:id="rId14"/>
    <p:sldLayoutId id="2147484624" r:id="rId15"/>
    <p:sldLayoutId id="2147484625" r:id="rId16"/>
    <p:sldLayoutId id="2147484626" r:id="rId17"/>
    <p:sldLayoutId id="214748462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chart" Target="../charts/chart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chart" Target="../charts/chart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em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chart" Target="../charts/chart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chart" Target="../charts/chart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chart" Target="../charts/chart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chart" Target="../charts/chart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1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chart" Target="../charts/chart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chart" Target="../charts/chart1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8B97562-C196-4F6E-B2D1-4BDE95065D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60198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>
                <a:latin typeface="Arial Black" panose="020B0A04020102020204" pitchFamily="34" charset="0"/>
              </a:rPr>
              <a:t>City of</a:t>
            </a:r>
            <a:br>
              <a:rPr lang="en-US" altLang="en-US">
                <a:latin typeface="Arial Black" panose="020B0A04020102020204" pitchFamily="34" charset="0"/>
              </a:rPr>
            </a:br>
            <a:r>
              <a:rPr lang="en-US" altLang="en-US">
                <a:latin typeface="Arial Black" panose="020B0A04020102020204" pitchFamily="34" charset="0"/>
              </a:rPr>
              <a:t>Thief River Falls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8FB3270-FD08-4BAF-BDEA-D067417D61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010400" y="2667000"/>
            <a:ext cx="19812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latin typeface="Arial Black" panose="020B0A04020102020204" pitchFamily="34" charset="0"/>
              </a:rPr>
              <a:t>2024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latin typeface="Arial Black" panose="020B0A04020102020204" pitchFamily="34" charset="0"/>
              </a:rPr>
              <a:t>PROPERTY TAX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latin typeface="Arial Black" panose="020B0A04020102020204" pitchFamily="34" charset="0"/>
              </a:rPr>
              <a:t>AND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latin typeface="Arial Black" panose="020B0A04020102020204" pitchFamily="34" charset="0"/>
              </a:rPr>
              <a:t>BUDGET INFORMATION</a:t>
            </a:r>
          </a:p>
        </p:txBody>
      </p:sp>
      <p:pic>
        <p:nvPicPr>
          <p:cNvPr id="21508" name="Picture 1">
            <a:extLst>
              <a:ext uri="{FF2B5EF4-FFF2-40B4-BE49-F238E27FC236}">
                <a16:creationId xmlns:a16="http://schemas.microsoft.com/office/drawing/2014/main" id="{170E0E31-E583-4883-A0ED-09A0EED2F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"/>
            <a:ext cx="21336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1">
            <a:extLst>
              <a:ext uri="{FF2B5EF4-FFF2-40B4-BE49-F238E27FC236}">
                <a16:creationId xmlns:a16="http://schemas.microsoft.com/office/drawing/2014/main" id="{C0272E16-53BC-40A7-BE0C-690ABAAFE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05400"/>
            <a:ext cx="47704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Truth-in-Taxation Hearing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December 5, 2023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6:00 pm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84F82D-F4EF-0FAC-DB06-1027789C5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7"/>
    </mc:Choice>
    <mc:Fallback xmlns="">
      <p:transition spd="slow" advTm="14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E0667783-BDC8-4605-980F-9F6A0E306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Property Taxation 101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5DB50283-15E7-4198-A7A0-76ACB3D3EF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45200" y="1600200"/>
            <a:ext cx="6817799" cy="4800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How is the City’s portion of my proposed tax bill determined for a residential property?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[parcel market value] – [homestead exclusion] x [parcel class rate] x [city tax rate] = City portion of your tax bill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$200,000 (home) - $17,200 (exclusion) x 1.0% (class rate) x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.49544 (city’s new proposed tax rate) = $905.67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77BF751-4AF2-45DB-18EA-C5A2440F6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18"/>
    </mc:Choice>
    <mc:Fallback xmlns="">
      <p:transition spd="slow" advTm="54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508A098-1092-B1FA-323D-DAF7C679B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DA1B54-64D3-2351-7949-380F5A659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285" y="180521"/>
            <a:ext cx="5763429" cy="6496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35"/>
    </mc:Choice>
    <mc:Fallback xmlns="">
      <p:transition spd="slow" advTm="64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0E723-A9A4-419F-BF7B-7BA2DA73F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24110"/>
            <a:ext cx="7239000" cy="128089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Comparison of 2022 City Taxes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(</a:t>
            </a:r>
            <a:r>
              <a:rPr lang="en-US" sz="2000" dirty="0">
                <a:latin typeface="Arial Black" panose="020B0A04020102020204" pitchFamily="34" charset="0"/>
              </a:rPr>
              <a:t>B</a:t>
            </a:r>
            <a:r>
              <a:rPr lang="en-US" sz="2400" dirty="0">
                <a:latin typeface="Arial Black" panose="020B0A04020102020204" pitchFamily="34" charset="0"/>
              </a:rPr>
              <a:t>ased on $100,000 home)</a:t>
            </a:r>
            <a:endParaRPr lang="en-US" sz="32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447264C0-BCD9-D743-20D4-27E3463E5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36A211-9637-F1F2-FF99-B0CB244F0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830" y="1752600"/>
            <a:ext cx="4665340" cy="416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6"/>
    </mc:Choice>
    <mc:Fallback xmlns="">
      <p:transition spd="slow" advTm="2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A9C4159-3AA4-428C-9682-153D2284F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086601" cy="1600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 Black" pitchFamily="34" charset="0"/>
              </a:rPr>
              <a:t>CITY OF THIEF RIVER FALLS</a:t>
            </a:r>
            <a:br>
              <a:rPr lang="en-US" altLang="en-US" dirty="0">
                <a:latin typeface="Arial Black" pitchFamily="34" charset="0"/>
              </a:rPr>
            </a:br>
            <a:r>
              <a:rPr lang="en-US" altLang="en-US" dirty="0">
                <a:latin typeface="Arial Black" pitchFamily="34" charset="0"/>
              </a:rPr>
              <a:t>MARKET VALUE</a:t>
            </a:r>
          </a:p>
        </p:txBody>
      </p:sp>
      <p:sp>
        <p:nvSpPr>
          <p:cNvPr id="36867" name="Rectangle 6">
            <a:extLst>
              <a:ext uri="{FF2B5EF4-FFF2-40B4-BE49-F238E27FC236}">
                <a16:creationId xmlns:a16="http://schemas.microsoft.com/office/drawing/2014/main" id="{73F2A5F0-F225-4B28-9E47-8F4917709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34832" name="Group 16">
            <a:extLst>
              <a:ext uri="{FF2B5EF4-FFF2-40B4-BE49-F238E27FC236}">
                <a16:creationId xmlns:a16="http://schemas.microsoft.com/office/drawing/2014/main" id="{63023F72-5957-4B96-A18A-A3F834DE9BE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723900" cy="244475"/>
        </p:xfrm>
        <a:graphic>
          <a:graphicData uri="http://schemas.openxmlformats.org/drawingml/2006/table">
            <a:tbl>
              <a:tblPr/>
              <a:tblGrid>
                <a:gridCol w="7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839" marB="4583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870" name="Rectangle 17">
            <a:extLst>
              <a:ext uri="{FF2B5EF4-FFF2-40B4-BE49-F238E27FC236}">
                <a16:creationId xmlns:a16="http://schemas.microsoft.com/office/drawing/2014/main" id="{29C401F5-6FE4-4A39-B519-5CB8DE301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50C5B1C-E327-430A-C1D0-D70E692FA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E4FED99-09FE-48D7-A3BA-F2E64705E9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923584"/>
              </p:ext>
            </p:extLst>
          </p:nvPr>
        </p:nvGraphicFramePr>
        <p:xfrm>
          <a:off x="609599" y="1920815"/>
          <a:ext cx="8362950" cy="320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4"/>
    </mc:Choice>
    <mc:Fallback xmlns="">
      <p:transition spd="slow" advTm="3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DFBD96F-B34E-4C2D-A608-45259FC2B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239000" cy="1219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 Black" pitchFamily="34" charset="0"/>
              </a:rPr>
              <a:t>CITY OF THIEF RIVER FALLS</a:t>
            </a:r>
            <a:br>
              <a:rPr lang="en-US" altLang="en-US" dirty="0">
                <a:latin typeface="Arial Black" pitchFamily="34" charset="0"/>
              </a:rPr>
            </a:br>
            <a:r>
              <a:rPr lang="en-US" altLang="en-US" dirty="0">
                <a:latin typeface="Arial Black" pitchFamily="34" charset="0"/>
              </a:rPr>
              <a:t>TAX CAPACITY VALUES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9F2306-D6F3-5AB4-8C64-F336253A4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2D3CA0F-5632-454B-92B6-A37C0CDE15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0905023"/>
              </p:ext>
            </p:extLst>
          </p:nvPr>
        </p:nvGraphicFramePr>
        <p:xfrm>
          <a:off x="609600" y="2286000"/>
          <a:ext cx="8362950" cy="3090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58"/>
    </mc:Choice>
    <mc:Fallback xmlns="">
      <p:transition spd="slow" advTm="6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13B63F7-3C11-4AF7-8319-C97D66C78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Arial Black" pitchFamily="34" charset="0"/>
              </a:rPr>
              <a:t>Why Property Taxes Vary from Year to Year</a:t>
            </a:r>
          </a:p>
        </p:txBody>
      </p:sp>
      <p:graphicFrame>
        <p:nvGraphicFramePr>
          <p:cNvPr id="124933" name="Rectangle 3">
            <a:extLst>
              <a:ext uri="{FF2B5EF4-FFF2-40B4-BE49-F238E27FC236}">
                <a16:creationId xmlns:a16="http://schemas.microsoft.com/office/drawing/2014/main" id="{5D889198-93D4-48B5-95AF-10AB04A6A9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43100" y="2133600"/>
          <a:ext cx="65913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0549EF-7152-40DA-A274-C69DE7D2C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5"/>
    </mc:Choice>
    <mc:Fallback xmlns="">
      <p:transition spd="slow" advTm="47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B942-71B0-4C63-9453-27E0C32A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4114801"/>
            <a:ext cx="8154987" cy="1524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Proposed 2024 Tax Levy and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Fund Budget</a:t>
            </a:r>
          </a:p>
        </p:txBody>
      </p:sp>
      <p:sp>
        <p:nvSpPr>
          <p:cNvPr id="43011" name="Text Placeholder 2">
            <a:extLst>
              <a:ext uri="{FF2B5EF4-FFF2-40B4-BE49-F238E27FC236}">
                <a16:creationId xmlns:a16="http://schemas.microsoft.com/office/drawing/2014/main" id="{BE691473-0770-4D45-9283-C9EDFDD9764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5D3186E-41C7-C77C-E28C-7D73D0388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52240B6-3E15-4F7A-B009-1A3BDCFF2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3255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Arial Black" pitchFamily="34" charset="0"/>
              </a:rPr>
              <a:t>CITY OF THIEF RIVER FALLS</a:t>
            </a:r>
            <a:br>
              <a:rPr lang="en-US" altLang="en-US" sz="3200" dirty="0">
                <a:latin typeface="Arial Black" pitchFamily="34" charset="0"/>
              </a:rPr>
            </a:br>
            <a:r>
              <a:rPr lang="en-US" altLang="en-US" sz="3200" dirty="0">
                <a:latin typeface="Arial Black" pitchFamily="34" charset="0"/>
              </a:rPr>
              <a:t>2020-2024 PROPERTY TAX LEVY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7BF1200-9585-6880-1C3A-D113227AC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50851CC-B87C-45E7-5B41-2438290499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949660"/>
              </p:ext>
            </p:extLst>
          </p:nvPr>
        </p:nvGraphicFramePr>
        <p:xfrm>
          <a:off x="1143000" y="2667000"/>
          <a:ext cx="7448550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7448456" imgH="2028902" progId="Excel.Sheet.8">
                  <p:embed/>
                </p:oleObj>
              </mc:Choice>
              <mc:Fallback>
                <p:oleObj name="Worksheet" r:id="rId6" imgW="7448456" imgH="202890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000" y="2667000"/>
                        <a:ext cx="7448550" cy="202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94"/>
    </mc:Choice>
    <mc:Fallback xmlns="">
      <p:transition spd="slow" advTm="44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BDC5A6D-03D5-4061-82FD-3B6E664F5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447188"/>
            <a:ext cx="7406272" cy="13816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 Black" pitchFamily="34" charset="0"/>
              </a:rPr>
              <a:t>CITY OF THIEF RIVER FALLS</a:t>
            </a:r>
            <a:br>
              <a:rPr lang="en-US" altLang="en-US" sz="4000" dirty="0">
                <a:latin typeface="Arial Black" pitchFamily="34" charset="0"/>
              </a:rPr>
            </a:br>
            <a:r>
              <a:rPr lang="en-US" altLang="en-US" dirty="0">
                <a:latin typeface="Arial Black" pitchFamily="34" charset="0"/>
              </a:rPr>
              <a:t>PROPERTY TAX LEVY HISTORY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3186C4-FC74-813C-A24C-6DA6CA5A7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2AC6D73-F4A1-4572-9803-AB78E5252D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049355"/>
              </p:ext>
            </p:extLst>
          </p:nvPr>
        </p:nvGraphicFramePr>
        <p:xfrm>
          <a:off x="609600" y="2176463"/>
          <a:ext cx="8362950" cy="3309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2"/>
    </mc:Choice>
    <mc:Fallback xmlns="">
      <p:transition spd="slow" advTm="1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99E28CF-EA57-49AB-9FB2-980C73BD6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1" y="304800"/>
            <a:ext cx="7086600" cy="1600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 Black" pitchFamily="34" charset="0"/>
              </a:rPr>
              <a:t>CITY OF THIEF RIVER FALLS</a:t>
            </a:r>
            <a:br>
              <a:rPr lang="en-US" altLang="en-US" sz="4000" dirty="0">
                <a:latin typeface="Arial Black" pitchFamily="34" charset="0"/>
              </a:rPr>
            </a:br>
            <a:r>
              <a:rPr lang="en-US" altLang="en-US" dirty="0">
                <a:latin typeface="Arial Black" pitchFamily="34" charset="0"/>
              </a:rPr>
              <a:t>LOCAL GOVERNMENT AID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64A830-677D-A9C2-96B2-286526D3A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C542742-3642-4EBB-B128-22DB101FFB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366543"/>
              </p:ext>
            </p:extLst>
          </p:nvPr>
        </p:nvGraphicFramePr>
        <p:xfrm>
          <a:off x="457200" y="2230377"/>
          <a:ext cx="8515350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8"/>
    </mc:Choice>
    <mc:Fallback xmlns="">
      <p:transition spd="slow" advTm="2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CD1C48E-F931-4028-9166-4EA49E921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latin typeface="Arial Black" panose="020B0A04020102020204" pitchFamily="34" charset="0"/>
              </a:rPr>
              <a:t>Agenda</a:t>
            </a:r>
          </a:p>
        </p:txBody>
      </p:sp>
      <p:graphicFrame>
        <p:nvGraphicFramePr>
          <p:cNvPr id="23557" name="Rectangle 3">
            <a:extLst>
              <a:ext uri="{FF2B5EF4-FFF2-40B4-BE49-F238E27FC236}">
                <a16:creationId xmlns:a16="http://schemas.microsoft.com/office/drawing/2014/main" id="{97DAEEB3-60DD-4EBB-A5B0-B1065FA752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43100" y="2133600"/>
          <a:ext cx="65913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D2F631-2136-4239-B90C-4F69B9EE3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6"/>
    </mc:Choice>
    <mc:Fallback xmlns="">
      <p:transition spd="slow" advTm="1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A15953-F605-AEBA-E352-7F82DBC16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315696F-AD6E-4F80-A861-7C6B509CF4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851242"/>
              </p:ext>
            </p:extLst>
          </p:nvPr>
        </p:nvGraphicFramePr>
        <p:xfrm>
          <a:off x="1295400" y="857250"/>
          <a:ext cx="687705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99"/>
    </mc:Choice>
    <mc:Fallback xmlns="">
      <p:transition spd="slow" advTm="27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73B0AE3-E1F3-455A-AAE9-52BD4B5825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74638"/>
            <a:ext cx="6781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CITY OF THIEF RIVER FALLS</a:t>
            </a:r>
            <a:br>
              <a:rPr lang="en-US" altLang="en-US" dirty="0">
                <a:latin typeface="Arial Black" panose="020B0A04020102020204" pitchFamily="34" charset="0"/>
              </a:rPr>
            </a:br>
            <a:r>
              <a:rPr lang="en-US" altLang="en-US" dirty="0">
                <a:latin typeface="Arial Black" panose="020B0A04020102020204" pitchFamily="34" charset="0"/>
              </a:rPr>
              <a:t>MUNICIPAL CORPORATION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8CA27DB-C8E4-4CC6-BEC6-8440413BE0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73050" eaLnBrk="1" hangingPunct="1">
              <a:buFontTx/>
              <a:buNone/>
            </a:pPr>
            <a:r>
              <a:rPr lang="en-US" altLang="en-US" sz="2800"/>
              <a:t>                                            </a:t>
            </a:r>
          </a:p>
        </p:txBody>
      </p:sp>
      <p:graphicFrame>
        <p:nvGraphicFramePr>
          <p:cNvPr id="51459" name="Group 259">
            <a:extLst>
              <a:ext uri="{FF2B5EF4-FFF2-40B4-BE49-F238E27FC236}">
                <a16:creationId xmlns:a16="http://schemas.microsoft.com/office/drawing/2014/main" id="{68195292-07A5-4914-8F92-7BD6FBA3119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81365273"/>
              </p:ext>
            </p:extLst>
          </p:nvPr>
        </p:nvGraphicFramePr>
        <p:xfrm>
          <a:off x="1371600" y="1600200"/>
          <a:ext cx="7620000" cy="5126041"/>
        </p:xfrm>
        <a:graphic>
          <a:graphicData uri="http://schemas.openxmlformats.org/drawingml/2006/table">
            <a:tbl>
              <a:tblPr/>
              <a:tblGrid>
                <a:gridCol w="3590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0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GOVERNMENTAL FUNDS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PROPRIETARY FUNDS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GENERAL FUND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ENTERPRISE FUNDS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DEBT SERVICE FUNDS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Liquor Dispensary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SPECIAL REVENUE FUNDS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Electric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CDAB Revolving Fund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Water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Tax Increment Financing Districts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Waste Water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Greenwood Cemetery Fund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CAPITAL PROJECT FUNDS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Storm Water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6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Splash Park Fund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Swimming Pool Fund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Arena, MEC, Tourist Park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Multi-Events Center Fund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Train Canopy Fund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TRF Area K-9 Fund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944266-2794-4569-BF27-9F2001132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47"/>
    </mc:Choice>
    <mc:Fallback xmlns="">
      <p:transition spd="slow" advTm="6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737B519-727B-4775-8D47-E613B61C6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1" y="304800"/>
            <a:ext cx="7086600" cy="1371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dirty="0">
                <a:latin typeface="Arial Black" pitchFamily="34" charset="0"/>
              </a:rPr>
              <a:t>CITY OF THIEF RIVER FALLS</a:t>
            </a:r>
            <a:br>
              <a:rPr lang="en-US" altLang="en-US" sz="2800" dirty="0">
                <a:latin typeface="Arial Black" pitchFamily="34" charset="0"/>
              </a:rPr>
            </a:br>
            <a:r>
              <a:rPr lang="en-US" altLang="en-US" sz="2800" dirty="0">
                <a:latin typeface="Arial Black" pitchFamily="34" charset="0"/>
              </a:rPr>
              <a:t>GENERAL FUND REVENUE INCLUDING DEBT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D8D16D7-3C5F-A610-334E-44692F1B2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A13C67A-D13E-43B1-B4D2-6CF84D644F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220405"/>
              </p:ext>
            </p:extLst>
          </p:nvPr>
        </p:nvGraphicFramePr>
        <p:xfrm>
          <a:off x="1066800" y="1543050"/>
          <a:ext cx="6991350" cy="508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A13C67A-D13E-43B1-B4D2-6CF84D644F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474182"/>
              </p:ext>
            </p:extLst>
          </p:nvPr>
        </p:nvGraphicFramePr>
        <p:xfrm>
          <a:off x="1066800" y="1543050"/>
          <a:ext cx="6915150" cy="501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7"/>
    </mc:Choice>
    <mc:Fallback xmlns="">
      <p:transition spd="slow" advTm="2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73A9A77-34E0-4C65-8392-9BDBA78259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294788"/>
            <a:ext cx="7010400" cy="16102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>
                <a:latin typeface="Arial Black" panose="020B0A04020102020204" pitchFamily="34" charset="0"/>
              </a:rPr>
              <a:t>CITY OF THIEF RIVER FALLS</a:t>
            </a:r>
            <a:br>
              <a:rPr lang="en-US" altLang="en-US" sz="2800" b="1" dirty="0">
                <a:latin typeface="Arial Black" panose="020B0A04020102020204" pitchFamily="34" charset="0"/>
              </a:rPr>
            </a:br>
            <a:r>
              <a:rPr lang="en-US" altLang="en-US" sz="2800" b="1" dirty="0">
                <a:latin typeface="Arial Black" panose="020B0A04020102020204" pitchFamily="34" charset="0"/>
              </a:rPr>
              <a:t>GENERAL FUND EXPENDITURES INCLUDING DEBT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2BAB09-E4AF-1D47-87AE-969369468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8F6DBDE-1340-4887-A964-7E886CF07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686820"/>
              </p:ext>
            </p:extLst>
          </p:nvPr>
        </p:nvGraphicFramePr>
        <p:xfrm>
          <a:off x="533400" y="1647016"/>
          <a:ext cx="8429625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2"/>
    </mc:Choice>
    <mc:Fallback xmlns="">
      <p:transition spd="slow" advTm="1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E6309AF-0F58-4A29-A0F7-214374EED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Proposed 2024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Enterprise Fund Budgets</a:t>
            </a:r>
          </a:p>
        </p:txBody>
      </p:sp>
      <p:sp>
        <p:nvSpPr>
          <p:cNvPr id="57347" name="Text Placeholder 7">
            <a:extLst>
              <a:ext uri="{FF2B5EF4-FFF2-40B4-BE49-F238E27FC236}">
                <a16:creationId xmlns:a16="http://schemas.microsoft.com/office/drawing/2014/main" id="{64AC6A0E-29DF-4A7A-AA52-77C9DBC92DE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793D3D-24B8-AF65-BABB-09F757C3F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"/>
    </mc:Choice>
    <mc:Fallback xmlns="">
      <p:transition spd="slow" advTm="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37A58CD-02E9-4C85-BE8B-776BB418C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962400" cy="1447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 Black" pitchFamily="34" charset="0"/>
              </a:rPr>
              <a:t>CITY OF THIEF RIVER FALLS</a:t>
            </a:r>
            <a:br>
              <a:rPr lang="en-US" altLang="en-US" dirty="0">
                <a:latin typeface="Arial Black" pitchFamily="34" charset="0"/>
              </a:rPr>
            </a:br>
            <a:r>
              <a:rPr lang="en-US" altLang="en-US" dirty="0">
                <a:latin typeface="Arial Black" pitchFamily="34" charset="0"/>
              </a:rPr>
              <a:t>ENTERPRISE FUND REVENUE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3F7F244-6960-6FDB-5B87-8F5125815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E084090-8020-4622-BCED-D994E92E8A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696636"/>
              </p:ext>
            </p:extLst>
          </p:nvPr>
        </p:nvGraphicFramePr>
        <p:xfrm>
          <a:off x="1397726" y="2005011"/>
          <a:ext cx="6877050" cy="421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E084090-8020-4622-BCED-D994E92E8A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46459"/>
              </p:ext>
            </p:extLst>
          </p:nvPr>
        </p:nvGraphicFramePr>
        <p:xfrm>
          <a:off x="1295400" y="1986858"/>
          <a:ext cx="6877050" cy="421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5"/>
    </mc:Choice>
    <mc:Fallback xmlns="">
      <p:transition spd="slow" advTm="1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BFB6F56-3D7E-47CC-8292-15CCC5412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1" y="447188"/>
            <a:ext cx="7467600" cy="1305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 Black" pitchFamily="34" charset="0"/>
              </a:rPr>
              <a:t>CITY OF THIEF RIVER FALLS</a:t>
            </a:r>
            <a:br>
              <a:rPr lang="en-US" altLang="en-US" dirty="0">
                <a:latin typeface="Arial Black" pitchFamily="34" charset="0"/>
              </a:rPr>
            </a:br>
            <a:r>
              <a:rPr lang="en-US" altLang="en-US" dirty="0">
                <a:latin typeface="Arial Black" pitchFamily="34" charset="0"/>
              </a:rPr>
              <a:t>ENTERPRISE FUND EXPENSES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F2B4B61-384E-80CB-599D-CDDC57BDB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E6A354F-6B4F-4575-B4FC-53A39D774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380627"/>
              </p:ext>
            </p:extLst>
          </p:nvPr>
        </p:nvGraphicFramePr>
        <p:xfrm>
          <a:off x="1685926" y="1899772"/>
          <a:ext cx="683895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E6A354F-6B4F-4575-B4FC-53A39D774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691789"/>
              </p:ext>
            </p:extLst>
          </p:nvPr>
        </p:nvGraphicFramePr>
        <p:xfrm>
          <a:off x="1692457" y="1899772"/>
          <a:ext cx="683895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6A354F-6B4F-4575-B4FC-53A39D774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787132"/>
              </p:ext>
            </p:extLst>
          </p:nvPr>
        </p:nvGraphicFramePr>
        <p:xfrm>
          <a:off x="1371601" y="1707368"/>
          <a:ext cx="683895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8"/>
    </mc:Choice>
    <mc:Fallback xmlns="">
      <p:transition spd="slow" advTm="1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74DEC2E-6119-4821-927E-7C993D3F1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710113"/>
            <a:ext cx="7010399" cy="852487"/>
          </a:xfrm>
        </p:spPr>
        <p:txBody>
          <a:bodyPr/>
          <a:lstStyle/>
          <a:p>
            <a:pPr algn="ctr" eaLnBrk="1" hangingPunct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Conclusion of the Proposed 2024 Budget presentation and Truth-in-Taxation Hearing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150904-EEF0-3124-A888-E3632E538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2"/>
    </mc:Choice>
    <mc:Fallback xmlns="">
      <p:transition spd="slow" advTm="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B4AB99F-50D4-4220-8621-093E9F017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1" y="304800"/>
            <a:ext cx="7162800" cy="1600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 Black" pitchFamily="34" charset="0"/>
              </a:rPr>
              <a:t>CITY OF THIEF RIVER FALLS</a:t>
            </a:r>
            <a:br>
              <a:rPr lang="en-US" altLang="en-US" dirty="0">
                <a:latin typeface="Arial Black" pitchFamily="34" charset="0"/>
              </a:rPr>
            </a:br>
            <a:r>
              <a:rPr lang="en-US" altLang="en-US" dirty="0">
                <a:latin typeface="Arial Black" pitchFamily="34" charset="0"/>
              </a:rPr>
              <a:t>SUMMARY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6A90205-1F31-458F-8839-1C473F4E56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600200"/>
            <a:ext cx="6934200" cy="5105400"/>
          </a:xfrm>
        </p:spPr>
        <p:txBody>
          <a:bodyPr rtlCol="0">
            <a:normAutofit/>
          </a:bodyPr>
          <a:lstStyle/>
          <a:p>
            <a:pPr marL="27432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The 2024 proposed levy was approved at 10.0% in September.  After further discussion with Budget and finance Committee meeting in November, it was recommended to change to the proposed levy to 8.5%.</a:t>
            </a:r>
          </a:p>
          <a:p>
            <a:pPr marL="27432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Bonded Debt increased by $152,954</a:t>
            </a:r>
          </a:p>
          <a:p>
            <a:pPr marL="27432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Continued investment in city-wide capital expenditures</a:t>
            </a:r>
          </a:p>
          <a:p>
            <a:pPr marL="27432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11.8% overall increase to health insurance premiums</a:t>
            </a:r>
          </a:p>
          <a:p>
            <a:pPr marL="27432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$375,494 increase to Local Government Aid funding</a:t>
            </a:r>
          </a:p>
          <a:p>
            <a:pPr marL="27432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Increased transfer from the General Fund to the Cemetery Fund to $85,000.</a:t>
            </a:r>
          </a:p>
          <a:p>
            <a:pPr marL="27432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Budgeted Use of Reserves for the General Fund is in the amount of $20,000</a:t>
            </a:r>
          </a:p>
          <a:p>
            <a:pPr marL="27432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dirty="0"/>
          </a:p>
          <a:p>
            <a:pPr marL="114300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altLang="en-US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006F9640-19F2-BC66-03E2-3FA63C362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03"/>
    </mc:Choice>
    <mc:Fallback xmlns="">
      <p:transition spd="slow" advTm="65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A22D207B-D749-43CE-B51E-972DB84A8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Next Steps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04EBC65-AB8A-4375-9AC4-B71EF58FCD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45200" y="2336800"/>
            <a:ext cx="6893999" cy="4064000"/>
          </a:xfrm>
        </p:spPr>
        <p:txBody>
          <a:bodyPr rtlCol="0">
            <a:normAutofit/>
          </a:bodyPr>
          <a:lstStyle/>
          <a:p>
            <a:pPr marL="27432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The City of Thief River Falls’ Final levy and Budget will be voted on December 19</a:t>
            </a:r>
            <a:r>
              <a:rPr lang="en-US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2023 at the City Council meeting</a:t>
            </a:r>
          </a:p>
          <a:p>
            <a:pPr marL="27432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City will certify the final levies to the County by December 29, 2023.</a:t>
            </a:r>
          </a:p>
          <a:p>
            <a:pPr marL="27432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0B16CC8-8FCA-57A9-BDAB-32914D53A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18"/>
    </mc:Choice>
    <mc:Fallback xmlns="">
      <p:transition spd="slow" advTm="25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>
            <a:extLst>
              <a:ext uri="{FF2B5EF4-FFF2-40B4-BE49-F238E27FC236}">
                <a16:creationId xmlns:a16="http://schemas.microsoft.com/office/drawing/2014/main" id="{38B2F80C-3220-429D-80CE-30D727E120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Budget Process to Date</a:t>
            </a:r>
          </a:p>
        </p:txBody>
      </p:sp>
      <p:sp>
        <p:nvSpPr>
          <p:cNvPr id="25603" name="Text Placeholder 4">
            <a:extLst>
              <a:ext uri="{FF2B5EF4-FFF2-40B4-BE49-F238E27FC236}">
                <a16:creationId xmlns:a16="http://schemas.microsoft.com/office/drawing/2014/main" id="{F1445FF0-0311-4CF9-9E24-DDC032D9C4F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B79C9D-6A77-4088-9C99-1DAE2F0C5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"/>
    </mc:Choice>
    <mc:Fallback xmlns="">
      <p:transition spd="slow" advTm="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305824FF-6F1F-4B78-A5C9-7663F0305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 Black" panose="020B0A04020102020204" pitchFamily="34" charset="0"/>
              </a:rPr>
              <a:t>Budget Process to Date</a:t>
            </a:r>
          </a:p>
        </p:txBody>
      </p:sp>
      <p:graphicFrame>
        <p:nvGraphicFramePr>
          <p:cNvPr id="26629" name="Content Placeholder 2">
            <a:extLst>
              <a:ext uri="{FF2B5EF4-FFF2-40B4-BE49-F238E27FC236}">
                <a16:creationId xmlns:a16="http://schemas.microsoft.com/office/drawing/2014/main" id="{73BC3F88-AC43-4BA9-BEAC-81D1F42947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021654"/>
              </p:ext>
            </p:extLst>
          </p:nvPr>
        </p:nvGraphicFramePr>
        <p:xfrm>
          <a:off x="1943100" y="2133600"/>
          <a:ext cx="65913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946D8DA-A2FD-BA00-BF4F-FE4A9F90F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7"/>
    </mc:Choice>
    <mc:Fallback xmlns="">
      <p:transition spd="slow" advTm="28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4FB3A76E-C7DB-43FE-B80C-D00271FC60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Budget Process to Date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D24882FC-7D5A-4D0A-AA04-CFFA7FF0A1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TONIGHT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– Truth-in-Taxation Hearing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Tuesday December 19</a:t>
            </a:r>
            <a:r>
              <a:rPr lang="en-US" altLang="en-US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, 2023 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- The 2024 Final Budget and Tax Levy will be adopted by the City Council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3A57301-6489-91C4-1E23-969BC549F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7"/>
    </mc:Choice>
    <mc:Fallback xmlns="">
      <p:transition spd="slow" advTm="2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>
            <a:extLst>
              <a:ext uri="{FF2B5EF4-FFF2-40B4-BE49-F238E27FC236}">
                <a16:creationId xmlns:a16="http://schemas.microsoft.com/office/drawing/2014/main" id="{942AE0AD-BAD8-4CA6-B777-E74EDF1C9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Property Taxation 101</a:t>
            </a:r>
          </a:p>
        </p:txBody>
      </p:sp>
      <p:sp>
        <p:nvSpPr>
          <p:cNvPr id="28675" name="Text Placeholder 4">
            <a:extLst>
              <a:ext uri="{FF2B5EF4-FFF2-40B4-BE49-F238E27FC236}">
                <a16:creationId xmlns:a16="http://schemas.microsoft.com/office/drawing/2014/main" id="{A22BAFBA-8BA3-46E5-ABBB-5A1AC01EF2D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F3BB1C-B92F-4749-920F-CEA7B01A2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8"/>
    </mc:Choice>
    <mc:Fallback xmlns="">
      <p:transition spd="slow" advTm="3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D0C7E565-F1B4-40F0-BFDE-3CA3F54F9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 Black" panose="020B0A04020102020204" pitchFamily="34" charset="0"/>
              </a:rPr>
              <a:t>Explanation of the Property Tax Rate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6603BFC7-6EDC-4DE9-9221-BD413E0401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Thief River Falls’ property tax rate is set by taking the city’s tax levy and dividing it by our total tax capacity.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$3,660,960 (8.5% Proposed Levy) / 7,389,328 (Total TC) = 49.544%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original September proposed levy at 10% the calculation goes as follows:</a:t>
            </a:r>
          </a:p>
          <a:p>
            <a:pPr marL="0" indent="0"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$3,711,572 (10% Proposed Levy) / 7,389,328 (Total TC) = 50.23%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Total Tax Capacity – determined by multiplying a property’s market value by its classification rate.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C84ACF-EAC4-54D6-2A70-7FA6D8474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93"/>
    </mc:Choice>
    <mc:Fallback xmlns="">
      <p:transition spd="slow" advTm="5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9EDA7FA-FB7E-4E32-8D25-32065325D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Arial Black" pitchFamily="34" charset="0"/>
              </a:rPr>
              <a:t>CITY OF THIEF RIVER FALLS</a:t>
            </a:r>
            <a:br>
              <a:rPr lang="en-US" altLang="en-US" sz="4000" dirty="0">
                <a:latin typeface="Arial Black" pitchFamily="34" charset="0"/>
              </a:rPr>
            </a:br>
            <a:r>
              <a:rPr lang="en-US" altLang="en-US" sz="4000" dirty="0">
                <a:latin typeface="Arial Black" pitchFamily="34" charset="0"/>
              </a:rPr>
              <a:t>LOCAL TAX RATE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0F423BE4-F04C-47AF-87F0-49139E05C7E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73050" eaLnBrk="1" hangingPunct="1">
              <a:buFontTx/>
              <a:buNone/>
            </a:pPr>
            <a:r>
              <a:rPr lang="en-US" altLang="en-US" sz="2800" dirty="0"/>
              <a:t>  </a:t>
            </a:r>
          </a:p>
        </p:txBody>
      </p:sp>
      <p:graphicFrame>
        <p:nvGraphicFramePr>
          <p:cNvPr id="49407" name="Group 1279">
            <a:extLst>
              <a:ext uri="{FF2B5EF4-FFF2-40B4-BE49-F238E27FC236}">
                <a16:creationId xmlns:a16="http://schemas.microsoft.com/office/drawing/2014/main" id="{F9ECA868-9B38-4DBB-9B46-9185B028A2E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15991332"/>
              </p:ext>
            </p:extLst>
          </p:nvPr>
        </p:nvGraphicFramePr>
        <p:xfrm>
          <a:off x="990600" y="1606550"/>
          <a:ext cx="7696201" cy="5115916"/>
        </p:xfrm>
        <a:graphic>
          <a:graphicData uri="http://schemas.openxmlformats.org/drawingml/2006/table">
            <a:tbl>
              <a:tblPr/>
              <a:tblGrid>
                <a:gridCol w="2442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5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1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2021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2022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2023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Proposed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2024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TRF**</a:t>
                      </a:r>
                    </a:p>
                  </a:txBody>
                  <a:tcPr marT="45718" marB="45718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52.854%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53.166%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51.402%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49.544%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Pennington County</a:t>
                      </a:r>
                    </a:p>
                  </a:txBody>
                  <a:tcPr marT="45718" marB="45718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73.763%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73.442%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59.914%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56.325%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ISD #564</a:t>
                      </a:r>
                    </a:p>
                  </a:txBody>
                  <a:tcPr marT="45718" marB="45718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37.329%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38.008%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30.374%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26.581%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Special Tax Districts*</a:t>
                      </a:r>
                    </a:p>
                  </a:txBody>
                  <a:tcPr marT="45718" marB="45718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4.96%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4.754%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3.941%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4.177%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T="45718" marB="45718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168.906%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169.368%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145.631%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136.627%</a:t>
                      </a:r>
                    </a:p>
                  </a:txBody>
                  <a:tcPr marT="45718" marB="45718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5449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*Red Lake Watershed District, NW Regional Development Commission, and NW Minnesota Multi-County HRA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**TRF proposed rate in September was 50.23% with our estimated TC</a:t>
                      </a:r>
                    </a:p>
                  </a:txBody>
                  <a:tcPr marT="45718" marB="45718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758" name="Text Box 4">
            <a:extLst>
              <a:ext uri="{FF2B5EF4-FFF2-40B4-BE49-F238E27FC236}">
                <a16:creationId xmlns:a16="http://schemas.microsoft.com/office/drawing/2014/main" id="{157FC899-3072-49E2-8F11-B19CC953E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6873875"/>
            <a:ext cx="76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59" name="Rectangle 106">
            <a:extLst>
              <a:ext uri="{FF2B5EF4-FFF2-40B4-BE49-F238E27FC236}">
                <a16:creationId xmlns:a16="http://schemas.microsoft.com/office/drawing/2014/main" id="{0929A8EF-C132-49D2-9182-8784D17B4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2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60" name="Text Box 260">
            <a:extLst>
              <a:ext uri="{FF2B5EF4-FFF2-40B4-BE49-F238E27FC236}">
                <a16:creationId xmlns:a16="http://schemas.microsoft.com/office/drawing/2014/main" id="{C0EA543E-4942-48BD-900A-BE1DED885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6276975"/>
            <a:ext cx="76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61" name="Rectangle 351">
            <a:extLst>
              <a:ext uri="{FF2B5EF4-FFF2-40B4-BE49-F238E27FC236}">
                <a16:creationId xmlns:a16="http://schemas.microsoft.com/office/drawing/2014/main" id="{93F71B94-FC6E-4B39-95DF-09A3216FA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62" name="Text Box 493">
            <a:extLst>
              <a:ext uri="{FF2B5EF4-FFF2-40B4-BE49-F238E27FC236}">
                <a16:creationId xmlns:a16="http://schemas.microsoft.com/office/drawing/2014/main" id="{8F823482-8F96-4BC2-A2E1-2839549DD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5530850"/>
            <a:ext cx="76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63" name="Rectangle 564">
            <a:extLst>
              <a:ext uri="{FF2B5EF4-FFF2-40B4-BE49-F238E27FC236}">
                <a16:creationId xmlns:a16="http://schemas.microsoft.com/office/drawing/2014/main" id="{6DF18FB5-53DB-40E7-884F-09203F8EC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64" name="Text Box 681">
            <a:extLst>
              <a:ext uri="{FF2B5EF4-FFF2-40B4-BE49-F238E27FC236}">
                <a16:creationId xmlns:a16="http://schemas.microsoft.com/office/drawing/2014/main" id="{5DF7AB00-2630-499C-B3FB-E700B9094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3810000"/>
            <a:ext cx="76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65" name="Rectangle 703">
            <a:extLst>
              <a:ext uri="{FF2B5EF4-FFF2-40B4-BE49-F238E27FC236}">
                <a16:creationId xmlns:a16="http://schemas.microsoft.com/office/drawing/2014/main" id="{11DB4FE5-F970-4135-9B75-5A83C184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54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66" name="Text Box 858">
            <a:extLst>
              <a:ext uri="{FF2B5EF4-FFF2-40B4-BE49-F238E27FC236}">
                <a16:creationId xmlns:a16="http://schemas.microsoft.com/office/drawing/2014/main" id="{CF4F1124-D598-4A37-9CA5-E56C5D336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3810000"/>
            <a:ext cx="76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67" name="Rectangle 880">
            <a:extLst>
              <a:ext uri="{FF2B5EF4-FFF2-40B4-BE49-F238E27FC236}">
                <a16:creationId xmlns:a16="http://schemas.microsoft.com/office/drawing/2014/main" id="{2F047FB1-EA00-41C8-B338-DCB368508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54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B8B6640-F9AE-025A-2A94-0AD30C25E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5"/>
    </mc:Choice>
    <mc:Fallback xmlns="">
      <p:transition spd="slow" advTm="2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5D7CED2-A2D3-42A0-8ECA-E06BC6F7F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1" y="304800"/>
            <a:ext cx="7162800" cy="1600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 Black" pitchFamily="34" charset="0"/>
              </a:rPr>
              <a:t>CITY OF THIEF RIVER FALLS</a:t>
            </a:r>
            <a:br>
              <a:rPr lang="en-US" altLang="en-US" sz="4000" dirty="0">
                <a:latin typeface="Arial Black" pitchFamily="34" charset="0"/>
              </a:rPr>
            </a:br>
            <a:r>
              <a:rPr lang="en-US" altLang="en-US" sz="2800" dirty="0">
                <a:latin typeface="Arial Black" pitchFamily="34" charset="0"/>
              </a:rPr>
              <a:t>LOCAL TAX RATE COMPARISON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45BB62-BA07-437F-AA7B-C6EB17B0B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23762-0AC0-253E-6D37-AC32B8163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943700"/>
            <a:ext cx="8229600" cy="2970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7"/>
    </mc:Choice>
    <mc:Fallback xmlns="">
      <p:transition spd="slow" advTm="1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72723</TotalTime>
  <Words>960</Words>
  <Application>Microsoft Office PowerPoint</Application>
  <PresentationFormat>On-screen Show (4:3)</PresentationFormat>
  <Paragraphs>215</Paragraphs>
  <Slides>29</Slides>
  <Notes>18</Notes>
  <HiddenSlides>0</HiddenSlides>
  <MMClips>29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Century Gothic</vt:lpstr>
      <vt:lpstr>Trebuchet MS</vt:lpstr>
      <vt:lpstr>Wingdings 3</vt:lpstr>
      <vt:lpstr>Wisp</vt:lpstr>
      <vt:lpstr>Worksheet</vt:lpstr>
      <vt:lpstr>City of Thief River Falls</vt:lpstr>
      <vt:lpstr>Agenda</vt:lpstr>
      <vt:lpstr>Budget Process to Date</vt:lpstr>
      <vt:lpstr>Budget Process to Date</vt:lpstr>
      <vt:lpstr>Budget Process to Date</vt:lpstr>
      <vt:lpstr>Property Taxation 101</vt:lpstr>
      <vt:lpstr>Explanation of the Property Tax Rate</vt:lpstr>
      <vt:lpstr>CITY OF THIEF RIVER FALLS LOCAL TAX RATE</vt:lpstr>
      <vt:lpstr>CITY OF THIEF RIVER FALLS LOCAL TAX RATE COMPARISON</vt:lpstr>
      <vt:lpstr>Property Taxation 101</vt:lpstr>
      <vt:lpstr>PowerPoint Presentation</vt:lpstr>
      <vt:lpstr>Comparison of 2022 City Taxes (Based on $100,000 home)</vt:lpstr>
      <vt:lpstr>CITY OF THIEF RIVER FALLS MARKET VALUE</vt:lpstr>
      <vt:lpstr>CITY OF THIEF RIVER FALLS TAX CAPACITY VALUES</vt:lpstr>
      <vt:lpstr>Why Property Taxes Vary from Year to Year</vt:lpstr>
      <vt:lpstr>Proposed 2024 Tax Levy and  General Fund Budget</vt:lpstr>
      <vt:lpstr>CITY OF THIEF RIVER FALLS 2020-2024 PROPERTY TAX LEVY</vt:lpstr>
      <vt:lpstr>CITY OF THIEF RIVER FALLS PROPERTY TAX LEVY HISTORY</vt:lpstr>
      <vt:lpstr>CITY OF THIEF RIVER FALLS LOCAL GOVERNMENT AID</vt:lpstr>
      <vt:lpstr>PowerPoint Presentation</vt:lpstr>
      <vt:lpstr>CITY OF THIEF RIVER FALLS MUNICIPAL CORPORATION</vt:lpstr>
      <vt:lpstr>CITY OF THIEF RIVER FALLS GENERAL FUND REVENUE INCLUDING DEBT</vt:lpstr>
      <vt:lpstr>CITY OF THIEF RIVER FALLS GENERAL FUND EXPENDITURES INCLUDING DEBT</vt:lpstr>
      <vt:lpstr>Proposed 2024  Enterprise Fund Budgets</vt:lpstr>
      <vt:lpstr>CITY OF THIEF RIVER FALLS ENTERPRISE FUND REVENUE</vt:lpstr>
      <vt:lpstr>CITY OF THIEF RIVER FALLS ENTERPRISE FUND EXPENSES</vt:lpstr>
      <vt:lpstr>Conclusion of the Proposed 2024 Budget presentation and Truth-in-Taxation Hearing</vt:lpstr>
      <vt:lpstr>CITY OF THIEF RIVER FALLS SUMMARY</vt:lpstr>
      <vt:lpstr>Next Steps</vt:lpstr>
    </vt:vector>
  </TitlesOfParts>
  <Company>City of TRF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Thief River Falls</dc:title>
  <dc:creator>Lisa Johnson</dc:creator>
  <cp:lastModifiedBy>Jenny Davis</cp:lastModifiedBy>
  <cp:revision>280</cp:revision>
  <cp:lastPrinted>2023-11-09T20:34:35Z</cp:lastPrinted>
  <dcterms:created xsi:type="dcterms:W3CDTF">2008-02-29T19:39:35Z</dcterms:created>
  <dcterms:modified xsi:type="dcterms:W3CDTF">2023-12-05T19:31:05Z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2023-11-13T16:57:37Z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03023cfd-730a-41d8-8faa-709f88f3cfe6</vt:lpwstr>
  </property>
  <property fmtid="{D5CDD505-2E9C-101B-9397-08002B2CF9AE}" pid="7" name="MSIP_Label_defa4170-0d19-0005-0004-bc88714345d2_ActionId">
    <vt:lpwstr>189729b9-2666-4ab3-a82b-e881c1665ebc</vt:lpwstr>
  </property>
  <property fmtid="{D5CDD505-2E9C-101B-9397-08002B2CF9AE}" pid="8" name="MSIP_Label_defa4170-0d19-0005-0004-bc88714345d2_ContentBits">
    <vt:lpwstr>0</vt:lpwstr>
  </property>
</Properties>
</file>